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29"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 id="350" r:id="rId80"/>
    <p:sldId id="351" r:id="rId81"/>
    <p:sldId id="352" r:id="rId82"/>
    <p:sldId id="353" r:id="rId83"/>
    <p:sldId id="354" r:id="rId84"/>
    <p:sldId id="355" r:id="rId85"/>
    <p:sldId id="356" r:id="rId86"/>
    <p:sldId id="319" r:id="rId87"/>
    <p:sldId id="313" r:id="rId88"/>
    <p:sldId id="314" r:id="rId89"/>
    <p:sldId id="315" r:id="rId90"/>
    <p:sldId id="316" r:id="rId91"/>
    <p:sldId id="317" r:id="rId92"/>
    <p:sldId id="318" r:id="rId93"/>
    <p:sldId id="328" r:id="rId94"/>
    <p:sldId id="320" r:id="rId95"/>
    <p:sldId id="321" r:id="rId96"/>
    <p:sldId id="322" r:id="rId97"/>
    <p:sldId id="323" r:id="rId98"/>
    <p:sldId id="324" r:id="rId99"/>
    <p:sldId id="325" r:id="rId100"/>
    <p:sldId id="326" r:id="rId101"/>
    <p:sldId id="327"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4" d="100"/>
          <a:sy n="84" d="100"/>
        </p:scale>
        <p:origin x="-36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pPr/>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381001"/>
            <a:ext cx="9652000" cy="56356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3503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727200" y="381001"/>
            <a:ext cx="9652000" cy="563563"/>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09600" y="1600200"/>
            <a:ext cx="53848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09600" y="3938589"/>
            <a:ext cx="53848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6197600" y="3938589"/>
            <a:ext cx="53848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851165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27200" y="381001"/>
            <a:ext cx="9652000" cy="5635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894725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92100"/>
            <a:ext cx="10972800" cy="57277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609600" y="6245225"/>
            <a:ext cx="2844800"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4165600" y="6245225"/>
            <a:ext cx="38608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8737600" y="6245225"/>
            <a:ext cx="2844800" cy="476250"/>
          </a:xfrm>
        </p:spPr>
        <p:txBody>
          <a:bodyPr/>
          <a:lstStyle>
            <a:lvl1pPr>
              <a:defRPr/>
            </a:lvl1pPr>
          </a:lstStyle>
          <a:p>
            <a:fld id="{8736F853-71F6-40FE-9067-2E867EA9525B}" type="slidenum">
              <a:rPr lang="zh-CN" altLang="en-US"/>
              <a:pPr/>
              <a:t>‹#›</a:t>
            </a:fld>
            <a:endParaRPr lang="en-US" altLang="zh-CN"/>
          </a:p>
        </p:txBody>
      </p:sp>
    </p:spTree>
    <p:extLst>
      <p:ext uri="{BB962C8B-B14F-4D97-AF65-F5344CB8AC3E}">
        <p14:creationId xmlns:p14="http://schemas.microsoft.com/office/powerpoint/2010/main" val="5662415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itle 6"/>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t>4/27/2018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4/27/2018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9" name="Content Placeholder 8"/>
          <p:cNvSpPr>
            <a:spLocks noGrp="1"/>
          </p:cNvSpPr>
          <p:nvPr>
            <p:ph sz="quarter" idx="13"/>
          </p:nvPr>
        </p:nvSpPr>
        <p:spPr>
          <a:xfrm>
            <a:off x="902207" y="2679192"/>
            <a:ext cx="5096256" cy="3447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4/27/2018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48A87A34-81AB-432B-8DAE-1953F412C126}" type="datetimeFigureOut">
              <a:rPr lang="en-US" smtClean="0"/>
              <a:t>4/27/2018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4/27/2018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t>4/27/2018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48A87A34-81AB-432B-8DAE-1953F412C126}" type="datetimeFigureOut">
              <a:rPr lang="en-US" smtClean="0"/>
              <a:pPr/>
              <a:t>4/27/2018</a:t>
            </a:fld>
            <a:endParaRPr lang="en-US" dirty="0"/>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6D22F896-40B5-4ADD-8801-0D06FADFA095}" type="slidenum">
              <a:rPr lang="en-US" smtClean="0"/>
              <a:pPr/>
              <a:t>‹#›</a:t>
            </a:fld>
            <a:endParaRPr lang="en-US" dirty="0"/>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2.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 Id="rId5" Type="http://schemas.openxmlformats.org/officeDocument/2006/relationships/image" Target="../media/image38.jpe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7.xml"/><Relationship Id="rId7" Type="http://schemas.openxmlformats.org/officeDocument/2006/relationships/slide" Target="slide40.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5.xml"/><Relationship Id="rId5" Type="http://schemas.openxmlformats.org/officeDocument/2006/relationships/slide" Target="slide10.xml"/><Relationship Id="rId10" Type="http://schemas.openxmlformats.org/officeDocument/2006/relationships/slide" Target="slide56.xml"/><Relationship Id="rId4" Type="http://schemas.openxmlformats.org/officeDocument/2006/relationships/slide" Target="slide17.xml"/><Relationship Id="rId9" Type="http://schemas.openxmlformats.org/officeDocument/2006/relationships/slide" Target="slide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http://www.chinalaode.com/img0/ll-111.jpg" TargetMode="External"/><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http://www.chinakong.net/artical/yibiao/271-y-3.gif" TargetMode="Externa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http://www.asia-general.com/images/wirespeaker.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http://www.chinakong.net/artical/yibiao/271-y-5.gif" TargetMode="Externa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6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jpe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5.xml"/><Relationship Id="rId5" Type="http://schemas.openxmlformats.org/officeDocument/2006/relationships/image" Target="../media/image123.png"/><Relationship Id="rId4" Type="http://schemas.openxmlformats.org/officeDocument/2006/relationships/image" Target="../media/image122.png"/></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5.xml"/><Relationship Id="rId5" Type="http://schemas.openxmlformats.org/officeDocument/2006/relationships/image" Target="../media/image127.png"/><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5.xml"/><Relationship Id="rId5" Type="http://schemas.openxmlformats.org/officeDocument/2006/relationships/image" Target="../media/image138.png"/><Relationship Id="rId4" Type="http://schemas.openxmlformats.org/officeDocument/2006/relationships/image" Target="../media/image1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7.xml"/><Relationship Id="rId5" Type="http://schemas.openxmlformats.org/officeDocument/2006/relationships/image" Target="../media/image142.jpeg"/><Relationship Id="rId4" Type="http://schemas.openxmlformats.org/officeDocument/2006/relationships/image" Target="../media/image141.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jupt.edu.cn/_upload/tpl/00/2c/44/template44/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795" y="0"/>
            <a:ext cx="3209925" cy="809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etc.njupt.edu.cn/_upload/tpl/01/c6/454/template454/images/GC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813" y="203200"/>
            <a:ext cx="4029075" cy="10096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3132084" y="3005958"/>
            <a:ext cx="6369051" cy="1323439"/>
          </a:xfrm>
          <a:prstGeom prst="rect">
            <a:avLst/>
          </a:prstGeom>
          <a:noFill/>
        </p:spPr>
        <p:txBody>
          <a:bodyPr wrap="none" rtlCol="0">
            <a:spAutoFit/>
          </a:bodyPr>
          <a:lstStyle/>
          <a:p>
            <a:r>
              <a:rPr lang="zh-CN" altLang="en-US" sz="8000" b="1" dirty="0" smtClean="0">
                <a:solidFill>
                  <a:srgbClr val="002060"/>
                </a:solidFill>
              </a:rPr>
              <a:t>电子装配实习</a:t>
            </a:r>
            <a:endParaRPr lang="zh-CN" altLang="en-US" sz="8000" b="1" dirty="0">
              <a:solidFill>
                <a:srgbClr val="002060"/>
              </a:solidFill>
            </a:endParaRPr>
          </a:p>
        </p:txBody>
      </p:sp>
    </p:spTree>
    <p:extLst>
      <p:ext uri="{BB962C8B-B14F-4D97-AF65-F5344CB8AC3E}">
        <p14:creationId xmlns:p14="http://schemas.microsoft.com/office/powerpoint/2010/main" val="633141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819401" y="381001"/>
            <a:ext cx="6372225" cy="563563"/>
          </a:xfrm>
        </p:spPr>
        <p:txBody>
          <a:bodyPr>
            <a:normAutofit fontScale="90000"/>
          </a:bodyPr>
          <a:lstStyle/>
          <a:p>
            <a:pPr eaLnBrk="1" hangingPunct="1"/>
            <a:r>
              <a:rPr lang="zh-CN" altLang="en-US" smtClean="0">
                <a:ea typeface="华文中宋" panose="02010600040101010101" pitchFamily="2" charset="-122"/>
              </a:rPr>
              <a:t>成 绩 评 定</a:t>
            </a:r>
          </a:p>
        </p:txBody>
      </p:sp>
      <p:sp>
        <p:nvSpPr>
          <p:cNvPr id="257027" name="Text Box 3"/>
          <p:cNvSpPr txBox="1">
            <a:spLocks noChangeArrowheads="1"/>
          </p:cNvSpPr>
          <p:nvPr/>
        </p:nvSpPr>
        <p:spPr bwMode="gray">
          <a:xfrm>
            <a:off x="2351088" y="1052513"/>
            <a:ext cx="7651750" cy="4850559"/>
          </a:xfrm>
          <a:prstGeom prst="rect">
            <a:avLst/>
          </a:prstGeom>
          <a:noFill/>
          <a:ln w="28575" algn="ctr">
            <a:noFill/>
            <a:miter lim="800000"/>
            <a:headEnd/>
            <a:tailEnd/>
          </a:ln>
          <a:effectLst/>
        </p:spPr>
        <p:txBody>
          <a:bodyPr>
            <a:spAutoFit/>
          </a:bodyPr>
          <a:lstStyle/>
          <a:p>
            <a:pPr>
              <a:lnSpc>
                <a:spcPct val="130000"/>
              </a:lnSpc>
              <a:buFont typeface="Wingdings" pitchFamily="2" charset="2"/>
              <a:buChar char="u"/>
              <a:defRPr/>
            </a:pPr>
            <a:r>
              <a:rPr lang="zh-CN" altLang="en-US" sz="2800" dirty="0">
                <a:effectLst>
                  <a:outerShdw blurRad="38100" dist="38100" dir="2700000" algn="tl">
                    <a:srgbClr val="C0C0C0"/>
                  </a:outerShdw>
                </a:effectLst>
              </a:rPr>
              <a:t>优秀、良好、中等、及格和不及格；</a:t>
            </a:r>
          </a:p>
          <a:p>
            <a:pPr>
              <a:lnSpc>
                <a:spcPct val="130000"/>
              </a:lnSpc>
              <a:buFont typeface="Wingdings" pitchFamily="2" charset="2"/>
              <a:buNone/>
              <a:defRPr/>
            </a:pPr>
            <a:r>
              <a:rPr lang="zh-CN" altLang="en-US" sz="2800" dirty="0">
                <a:effectLst>
                  <a:outerShdw blurRad="38100" dist="38100" dir="2700000" algn="tl">
                    <a:srgbClr val="C0C0C0"/>
                  </a:outerShdw>
                </a:effectLst>
              </a:rPr>
              <a:t>     </a:t>
            </a:r>
            <a:r>
              <a:rPr lang="zh-CN" altLang="en-US" sz="2800" dirty="0">
                <a:solidFill>
                  <a:srgbClr val="FF0000"/>
                </a:solidFill>
                <a:effectLst>
                  <a:outerShdw blurRad="38100" dist="38100" dir="2700000" algn="tl">
                    <a:srgbClr val="C0C0C0"/>
                  </a:outerShdw>
                </a:effectLst>
              </a:rPr>
              <a:t>不及格没有补考，需重修！</a:t>
            </a:r>
          </a:p>
          <a:p>
            <a:pPr>
              <a:lnSpc>
                <a:spcPct val="130000"/>
              </a:lnSpc>
              <a:buFont typeface="Wingdings" pitchFamily="2" charset="2"/>
              <a:buChar char="u"/>
              <a:defRPr/>
            </a:pPr>
            <a:r>
              <a:rPr lang="zh-CN" altLang="en-US" sz="2800" dirty="0">
                <a:effectLst>
                  <a:outerShdw blurRad="38100" dist="38100" dir="2700000" algn="tl">
                    <a:srgbClr val="C0C0C0"/>
                  </a:outerShdw>
                </a:effectLst>
              </a:rPr>
              <a:t>课程设计分项成绩：</a:t>
            </a:r>
          </a:p>
          <a:p>
            <a:pPr>
              <a:lnSpc>
                <a:spcPct val="130000"/>
              </a:lnSpc>
              <a:buFont typeface="Wingdings" pitchFamily="2" charset="2"/>
              <a:buNone/>
              <a:defRPr/>
            </a:pPr>
            <a:r>
              <a:rPr lang="zh-CN" altLang="en-US" sz="2800" dirty="0">
                <a:effectLst>
                  <a:outerShdw blurRad="38100" dist="38100" dir="2700000" algn="tl">
                    <a:srgbClr val="C0C0C0"/>
                  </a:outerShdw>
                </a:effectLst>
              </a:rPr>
              <a:t> 	焊接</a:t>
            </a:r>
          </a:p>
          <a:p>
            <a:pPr>
              <a:lnSpc>
                <a:spcPct val="130000"/>
              </a:lnSpc>
              <a:buFont typeface="Wingdings" pitchFamily="2" charset="2"/>
              <a:buNone/>
              <a:defRPr/>
            </a:pPr>
            <a:r>
              <a:rPr lang="zh-CN" altLang="en-US" sz="2800" dirty="0">
                <a:effectLst>
                  <a:outerShdw blurRad="38100" dist="38100" dir="2700000" algn="tl">
                    <a:srgbClr val="C0C0C0"/>
                  </a:outerShdw>
                </a:effectLst>
              </a:rPr>
              <a:t>  	装配与调测</a:t>
            </a:r>
          </a:p>
          <a:p>
            <a:pPr>
              <a:lnSpc>
                <a:spcPct val="130000"/>
              </a:lnSpc>
              <a:defRPr/>
            </a:pPr>
            <a:r>
              <a:rPr lang="zh-CN" altLang="en-US" sz="2800" dirty="0">
                <a:effectLst>
                  <a:outerShdw blurRad="38100" dist="38100" dir="2700000" algn="tl">
                    <a:srgbClr val="C0C0C0"/>
                  </a:outerShdw>
                </a:effectLst>
              </a:rPr>
              <a:t>  	安全 </a:t>
            </a:r>
            <a:r>
              <a:rPr lang="zh-CN" altLang="en-US" sz="2800" dirty="0" smtClean="0">
                <a:effectLst>
                  <a:outerShdw blurRad="38100" dist="38100" dir="2700000" algn="tl">
                    <a:srgbClr val="C0C0C0"/>
                  </a:outerShdw>
                </a:effectLst>
              </a:rPr>
              <a:t>、卫生、考勤</a:t>
            </a:r>
            <a:endParaRPr lang="zh-CN" altLang="en-US" sz="2800" dirty="0">
              <a:effectLst>
                <a:outerShdw blurRad="38100" dist="38100" dir="2700000" algn="tl">
                  <a:srgbClr val="C0C0C0"/>
                </a:outerShdw>
              </a:effectLst>
            </a:endParaRPr>
          </a:p>
          <a:p>
            <a:pPr>
              <a:lnSpc>
                <a:spcPct val="130000"/>
              </a:lnSpc>
              <a:buFont typeface="Wingdings" pitchFamily="2" charset="2"/>
              <a:buNone/>
              <a:defRPr/>
            </a:pPr>
            <a:r>
              <a:rPr lang="zh-CN" altLang="en-US" sz="2800" dirty="0">
                <a:effectLst>
                  <a:outerShdw blurRad="38100" dist="38100" dir="2700000" algn="tl">
                    <a:srgbClr val="C0C0C0"/>
                  </a:outerShdw>
                </a:effectLst>
              </a:rPr>
              <a:t>	作业</a:t>
            </a:r>
          </a:p>
          <a:p>
            <a:pPr>
              <a:lnSpc>
                <a:spcPct val="130000"/>
              </a:lnSpc>
              <a:buFont typeface="Wingdings" pitchFamily="2" charset="2"/>
              <a:buNone/>
              <a:defRPr/>
            </a:pPr>
            <a:r>
              <a:rPr lang="zh-CN" altLang="en-US" sz="2800" dirty="0">
                <a:effectLst>
                  <a:outerShdw blurRad="38100" dist="38100" dir="2700000" algn="tl">
                    <a:srgbClr val="C0C0C0"/>
                  </a:outerShdw>
                </a:effectLst>
              </a:rPr>
              <a:t>  	</a:t>
            </a:r>
            <a:r>
              <a:rPr lang="en-US" altLang="zh-CN" sz="2800" dirty="0" smtClean="0">
                <a:effectLst>
                  <a:outerShdw blurRad="38100" dist="38100" dir="2700000" algn="tl">
                    <a:srgbClr val="C0C0C0"/>
                  </a:outerShdw>
                </a:effectLst>
              </a:rPr>
              <a:t>PCB</a:t>
            </a:r>
            <a:endParaRPr lang="zh-CN" altLang="en-US" sz="2800" dirty="0"/>
          </a:p>
          <a:p>
            <a:pPr>
              <a:buFont typeface="Wingdings" pitchFamily="2" charset="2"/>
              <a:buChar char="u"/>
              <a:defRPr/>
            </a:pPr>
            <a:endParaRPr lang="zh-CN" altLang="en-US" dirty="0"/>
          </a:p>
        </p:txBody>
      </p:sp>
    </p:spTree>
    <p:extLst>
      <p:ext uri="{BB962C8B-B14F-4D97-AF65-F5344CB8AC3E}">
        <p14:creationId xmlns:p14="http://schemas.microsoft.com/office/powerpoint/2010/main" val="25095864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电装实习报告</a:t>
            </a:r>
          </a:p>
        </p:txBody>
      </p:sp>
      <p:sp>
        <p:nvSpPr>
          <p:cNvPr id="133123" name="Rectangle 3"/>
          <p:cNvSpPr>
            <a:spLocks noChangeArrowheads="1"/>
          </p:cNvSpPr>
          <p:nvPr/>
        </p:nvSpPr>
        <p:spPr bwMode="gray">
          <a:xfrm>
            <a:off x="1667668" y="662782"/>
            <a:ext cx="8856663" cy="657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nchor="ctr">
            <a:spAutoFit/>
          </a:bodyPr>
          <a:lstStyle>
            <a:lvl1pPr marL="879475" indent="-342900">
              <a:tabLst>
                <a:tab pos="623888" algn="l"/>
              </a:tabLst>
              <a:defRPr sz="2000" b="1">
                <a:solidFill>
                  <a:schemeClr val="tx1"/>
                </a:solidFill>
                <a:latin typeface="宋体" panose="02010600030101010101" pitchFamily="2" charset="-122"/>
                <a:ea typeface="宋体" panose="02010600030101010101" pitchFamily="2" charset="-122"/>
              </a:defRPr>
            </a:lvl1pPr>
            <a:lvl2pPr marL="742950" indent="-285750">
              <a:tabLst>
                <a:tab pos="623888" algn="l"/>
              </a:tabLst>
              <a:defRPr sz="2000" b="1">
                <a:solidFill>
                  <a:schemeClr val="tx1"/>
                </a:solidFill>
                <a:latin typeface="宋体" panose="02010600030101010101" pitchFamily="2" charset="-122"/>
                <a:ea typeface="宋体" panose="02010600030101010101" pitchFamily="2" charset="-122"/>
              </a:defRPr>
            </a:lvl2pPr>
            <a:lvl3pPr marL="1143000" indent="-228600">
              <a:tabLst>
                <a:tab pos="623888" algn="l"/>
              </a:tabLst>
              <a:defRPr sz="2000" b="1">
                <a:solidFill>
                  <a:schemeClr val="tx1"/>
                </a:solidFill>
                <a:latin typeface="宋体" panose="02010600030101010101" pitchFamily="2" charset="-122"/>
                <a:ea typeface="宋体" panose="02010600030101010101" pitchFamily="2" charset="-122"/>
              </a:defRPr>
            </a:lvl3pPr>
            <a:lvl4pPr marL="1600200" indent="-228600">
              <a:tabLst>
                <a:tab pos="623888" algn="l"/>
              </a:tabLst>
              <a:defRPr sz="2000" b="1">
                <a:solidFill>
                  <a:schemeClr val="tx1"/>
                </a:solidFill>
                <a:latin typeface="宋体" panose="02010600030101010101" pitchFamily="2" charset="-122"/>
                <a:ea typeface="宋体" panose="02010600030101010101" pitchFamily="2" charset="-122"/>
              </a:defRPr>
            </a:lvl4pPr>
            <a:lvl5pPr marL="2057400" indent="-228600">
              <a:tabLst>
                <a:tab pos="623888" algn="l"/>
              </a:tabLst>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9pPr>
          </a:lstStyle>
          <a:p>
            <a:pPr>
              <a:lnSpc>
                <a:spcPct val="130000"/>
              </a:lnSpc>
              <a:buSzPct val="90000"/>
              <a:buFont typeface="Wingdings" panose="05000000000000000000" pitchFamily="2" charset="2"/>
              <a:buNone/>
            </a:pPr>
            <a:r>
              <a:rPr lang="zh-CN" altLang="en-US" sz="2800" dirty="0">
                <a:solidFill>
                  <a:schemeClr val="tx2"/>
                </a:solidFill>
              </a:rPr>
              <a:t>  其他注意事项</a:t>
            </a:r>
          </a:p>
          <a:p>
            <a:pPr>
              <a:lnSpc>
                <a:spcPct val="130000"/>
              </a:lnSpc>
            </a:pPr>
            <a:r>
              <a:rPr lang="en-US" altLang="zh-CN" sz="2800" dirty="0"/>
              <a:t>   1.</a:t>
            </a:r>
            <a:r>
              <a:rPr lang="zh-CN" altLang="en-US" sz="2800" dirty="0"/>
              <a:t>图、表要标出序号和</a:t>
            </a:r>
            <a:r>
              <a:rPr lang="zh-CN" altLang="en-US" sz="2800" dirty="0">
                <a:solidFill>
                  <a:srgbClr val="FF0000"/>
                </a:solidFill>
              </a:rPr>
              <a:t>内容</a:t>
            </a:r>
            <a:r>
              <a:rPr lang="zh-CN" altLang="en-US" sz="2800" dirty="0"/>
              <a:t>。</a:t>
            </a:r>
          </a:p>
          <a:p>
            <a:pPr>
              <a:lnSpc>
                <a:spcPct val="130000"/>
              </a:lnSpc>
            </a:pPr>
            <a:r>
              <a:rPr lang="zh-CN" altLang="en-US" sz="2800" dirty="0"/>
              <a:t>     例如：图</a:t>
            </a:r>
            <a:r>
              <a:rPr lang="en-US" altLang="zh-CN" sz="2800" dirty="0"/>
              <a:t>1-1 </a:t>
            </a:r>
            <a:r>
              <a:rPr lang="zh-CN" altLang="en-US" sz="2800" dirty="0"/>
              <a:t>系统框图（</a:t>
            </a:r>
            <a:r>
              <a:rPr lang="zh-CN" altLang="en-US" sz="2800" dirty="0">
                <a:solidFill>
                  <a:srgbClr val="FF0000"/>
                </a:solidFill>
              </a:rPr>
              <a:t>位于图下方</a:t>
            </a:r>
            <a:r>
              <a:rPr lang="zh-CN" altLang="en-US" sz="2800" dirty="0"/>
              <a:t>）</a:t>
            </a:r>
          </a:p>
          <a:p>
            <a:pPr>
              <a:lnSpc>
                <a:spcPct val="130000"/>
              </a:lnSpc>
            </a:pPr>
            <a:r>
              <a:rPr lang="zh-CN" altLang="en-US" sz="2800" dirty="0"/>
              <a:t>           表</a:t>
            </a:r>
            <a:r>
              <a:rPr lang="en-US" altLang="zh-CN" sz="2800" dirty="0"/>
              <a:t>1-1 </a:t>
            </a:r>
            <a:r>
              <a:rPr lang="zh-CN" altLang="en-US" sz="2800" dirty="0"/>
              <a:t>系统测试数据（</a:t>
            </a:r>
            <a:r>
              <a:rPr lang="zh-CN" altLang="en-US" sz="2800" dirty="0">
                <a:solidFill>
                  <a:srgbClr val="FF0000"/>
                </a:solidFill>
              </a:rPr>
              <a:t>位于表格上方</a:t>
            </a:r>
            <a:r>
              <a:rPr lang="zh-CN" altLang="en-US" sz="2800" dirty="0"/>
              <a:t>）</a:t>
            </a:r>
          </a:p>
          <a:p>
            <a:pPr>
              <a:lnSpc>
                <a:spcPct val="130000"/>
              </a:lnSpc>
            </a:pPr>
            <a:r>
              <a:rPr lang="zh-CN" altLang="en-US" sz="2800" dirty="0"/>
              <a:t>   </a:t>
            </a:r>
            <a:r>
              <a:rPr lang="en-US" altLang="zh-CN" sz="2800" dirty="0"/>
              <a:t>2.</a:t>
            </a:r>
            <a:r>
              <a:rPr lang="zh-CN" altLang="en-US" sz="2800" dirty="0"/>
              <a:t>报告内芯采用</a:t>
            </a:r>
            <a:r>
              <a:rPr lang="en-US" altLang="zh-CN" sz="2800" dirty="0">
                <a:solidFill>
                  <a:srgbClr val="FF0000"/>
                </a:solidFill>
              </a:rPr>
              <a:t>16K</a:t>
            </a:r>
            <a:r>
              <a:rPr lang="zh-CN" altLang="en-US" sz="2800" dirty="0">
                <a:solidFill>
                  <a:srgbClr val="FF0000"/>
                </a:solidFill>
              </a:rPr>
              <a:t>大小</a:t>
            </a:r>
            <a:r>
              <a:rPr lang="zh-CN" altLang="en-US" sz="2800" dirty="0"/>
              <a:t>纸张。</a:t>
            </a:r>
          </a:p>
          <a:p>
            <a:pPr>
              <a:lnSpc>
                <a:spcPct val="130000"/>
              </a:lnSpc>
            </a:pPr>
            <a:r>
              <a:rPr lang="zh-CN" altLang="en-US" sz="2800" dirty="0"/>
              <a:t>   </a:t>
            </a:r>
            <a:r>
              <a:rPr lang="en-US" altLang="zh-CN" sz="2800" dirty="0"/>
              <a:t>3</a:t>
            </a:r>
            <a:r>
              <a:rPr lang="en-US" altLang="zh-CN" sz="2800" dirty="0" smtClean="0"/>
              <a:t>.</a:t>
            </a:r>
            <a:r>
              <a:rPr lang="zh-CN" altLang="en-US" sz="2800" dirty="0" smtClean="0"/>
              <a:t>统一</a:t>
            </a:r>
            <a:r>
              <a:rPr lang="zh-CN" altLang="en-US" sz="2800" dirty="0"/>
              <a:t>在</a:t>
            </a:r>
            <a:r>
              <a:rPr lang="zh-CN" altLang="en-US" sz="2800" dirty="0">
                <a:solidFill>
                  <a:srgbClr val="FF0000"/>
                </a:solidFill>
              </a:rPr>
              <a:t>左侧</a:t>
            </a:r>
            <a:r>
              <a:rPr lang="zh-CN" altLang="en-US" sz="2800" dirty="0" smtClean="0"/>
              <a:t>装订</a:t>
            </a:r>
            <a:r>
              <a:rPr lang="zh-CN" altLang="en-US" dirty="0" smtClean="0"/>
              <a:t>，</a:t>
            </a:r>
            <a:r>
              <a:rPr lang="zh-CN" altLang="en-US" sz="2400" dirty="0" smtClean="0"/>
              <a:t>内芯边缘与封底超出封面的部分裁减掉</a:t>
            </a:r>
            <a:endParaRPr lang="zh-CN" altLang="en-US" sz="2400" dirty="0"/>
          </a:p>
          <a:p>
            <a:pPr>
              <a:lnSpc>
                <a:spcPct val="130000"/>
              </a:lnSpc>
            </a:pPr>
            <a:r>
              <a:rPr lang="zh-CN" altLang="en-US" sz="2800" dirty="0"/>
              <a:t>   </a:t>
            </a:r>
            <a:r>
              <a:rPr lang="en-US" altLang="zh-CN" sz="2800" dirty="0"/>
              <a:t>4.</a:t>
            </a:r>
            <a:r>
              <a:rPr lang="zh-CN" altLang="en-US" sz="2800" dirty="0">
                <a:solidFill>
                  <a:srgbClr val="FF0000"/>
                </a:solidFill>
              </a:rPr>
              <a:t>未经允许，报告不得出现打印、复印内容。</a:t>
            </a:r>
          </a:p>
          <a:p>
            <a:pPr>
              <a:lnSpc>
                <a:spcPct val="130000"/>
              </a:lnSpc>
            </a:pPr>
            <a:r>
              <a:rPr lang="zh-CN" altLang="en-US" sz="2800" dirty="0"/>
              <a:t>   </a:t>
            </a:r>
            <a:r>
              <a:rPr lang="en-US" altLang="zh-CN" sz="2800" dirty="0"/>
              <a:t>5.</a:t>
            </a:r>
            <a:r>
              <a:rPr lang="zh-CN" altLang="en-US" sz="2800" dirty="0"/>
              <a:t>报告应独立完成，严禁抄袭，</a:t>
            </a:r>
            <a:r>
              <a:rPr lang="zh-CN" altLang="en-US" sz="2800" dirty="0">
                <a:solidFill>
                  <a:srgbClr val="FF0000"/>
                </a:solidFill>
              </a:rPr>
              <a:t>否则按“</a:t>
            </a:r>
            <a:r>
              <a:rPr lang="en-US" altLang="zh-CN" sz="2800" dirty="0">
                <a:solidFill>
                  <a:srgbClr val="FF0000"/>
                </a:solidFill>
              </a:rPr>
              <a:t>0</a:t>
            </a:r>
            <a:r>
              <a:rPr lang="zh-CN" altLang="en-US" sz="2800" dirty="0">
                <a:solidFill>
                  <a:srgbClr val="FF0000"/>
                </a:solidFill>
              </a:rPr>
              <a:t>分”处理</a:t>
            </a:r>
            <a:r>
              <a:rPr lang="zh-CN" altLang="en-US" sz="2800" dirty="0"/>
              <a:t>。</a:t>
            </a:r>
            <a:endParaRPr lang="zh-CN" altLang="en-US" dirty="0"/>
          </a:p>
          <a:p>
            <a:pPr>
              <a:lnSpc>
                <a:spcPct val="130000"/>
              </a:lnSpc>
            </a:pPr>
            <a:r>
              <a:rPr lang="zh-CN" altLang="en-US" dirty="0"/>
              <a:t>    </a:t>
            </a:r>
            <a:endParaRPr lang="en-US" altLang="zh-CN" sz="2800" dirty="0"/>
          </a:p>
          <a:p>
            <a:pPr>
              <a:lnSpc>
                <a:spcPct val="130000"/>
              </a:lnSpc>
              <a:buSzPct val="90000"/>
              <a:buFont typeface="Wingdings" panose="05000000000000000000" pitchFamily="2" charset="2"/>
              <a:buNone/>
            </a:pPr>
            <a:r>
              <a:rPr lang="zh-CN" altLang="en-US" sz="2800" dirty="0"/>
              <a:t>     </a:t>
            </a:r>
          </a:p>
        </p:txBody>
      </p:sp>
      <p:sp>
        <p:nvSpPr>
          <p:cNvPr id="291844" name="AutoShape 4"/>
          <p:cNvSpPr>
            <a:spLocks noChangeArrowheads="1"/>
          </p:cNvSpPr>
          <p:nvPr/>
        </p:nvSpPr>
        <p:spPr bwMode="gray">
          <a:xfrm>
            <a:off x="8577428" y="758032"/>
            <a:ext cx="1800225" cy="468313"/>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报告要求</a:t>
            </a:r>
          </a:p>
        </p:txBody>
      </p:sp>
      <p:pic>
        <p:nvPicPr>
          <p:cNvPr id="133125" name="Picture 5" descr="017q"/>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160463"/>
            <a:ext cx="76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6494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a:solidFill>
                  <a:schemeClr val="bg1"/>
                </a:solidFill>
                <a:latin typeface="Verdana" panose="020B0604030504040204" pitchFamily="34" charset="0"/>
                <a:ea typeface="华文中宋" panose="02010600040101010101" pitchFamily="2" charset="-122"/>
              </a:rPr>
              <a:t>实验室卫生打扫要求</a:t>
            </a:r>
          </a:p>
        </p:txBody>
      </p:sp>
      <p:sp>
        <p:nvSpPr>
          <p:cNvPr id="134147" name="Rectangle 3"/>
          <p:cNvSpPr>
            <a:spLocks noChangeArrowheads="1"/>
          </p:cNvSpPr>
          <p:nvPr/>
        </p:nvSpPr>
        <p:spPr bwMode="gray">
          <a:xfrm>
            <a:off x="1524001" y="657226"/>
            <a:ext cx="8640763"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nchor="ctr">
            <a:spAutoFit/>
          </a:bodyPr>
          <a:lstStyle>
            <a:lvl1pPr marL="536575">
              <a:tabLst>
                <a:tab pos="623888" algn="l"/>
              </a:tabLst>
              <a:defRPr sz="2000" b="1">
                <a:solidFill>
                  <a:schemeClr val="tx1"/>
                </a:solidFill>
                <a:latin typeface="宋体" panose="02010600030101010101" pitchFamily="2" charset="-122"/>
                <a:ea typeface="宋体" panose="02010600030101010101" pitchFamily="2" charset="-122"/>
              </a:defRPr>
            </a:lvl1pPr>
            <a:lvl2pPr marL="742950" indent="-285750">
              <a:tabLst>
                <a:tab pos="623888" algn="l"/>
              </a:tabLst>
              <a:defRPr sz="2000" b="1">
                <a:solidFill>
                  <a:schemeClr val="tx1"/>
                </a:solidFill>
                <a:latin typeface="宋体" panose="02010600030101010101" pitchFamily="2" charset="-122"/>
                <a:ea typeface="宋体" panose="02010600030101010101" pitchFamily="2" charset="-122"/>
              </a:defRPr>
            </a:lvl2pPr>
            <a:lvl3pPr marL="1143000" indent="-228600">
              <a:tabLst>
                <a:tab pos="623888" algn="l"/>
              </a:tabLst>
              <a:defRPr sz="2000" b="1">
                <a:solidFill>
                  <a:schemeClr val="tx1"/>
                </a:solidFill>
                <a:latin typeface="宋体" panose="02010600030101010101" pitchFamily="2" charset="-122"/>
                <a:ea typeface="宋体" panose="02010600030101010101" pitchFamily="2" charset="-122"/>
              </a:defRPr>
            </a:lvl3pPr>
            <a:lvl4pPr marL="1600200" indent="-228600">
              <a:tabLst>
                <a:tab pos="623888" algn="l"/>
              </a:tabLst>
              <a:defRPr sz="2000" b="1">
                <a:solidFill>
                  <a:schemeClr val="tx1"/>
                </a:solidFill>
                <a:latin typeface="宋体" panose="02010600030101010101" pitchFamily="2" charset="-122"/>
                <a:ea typeface="宋体" panose="02010600030101010101" pitchFamily="2" charset="-122"/>
              </a:defRPr>
            </a:lvl4pPr>
            <a:lvl5pPr marL="2057400" indent="-228600">
              <a:tabLst>
                <a:tab pos="623888" algn="l"/>
              </a:tabLst>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9pPr>
          </a:lstStyle>
          <a:p>
            <a:pPr>
              <a:lnSpc>
                <a:spcPct val="120000"/>
              </a:lnSpc>
            </a:pPr>
            <a:endParaRPr lang="zh-CN" altLang="en-US" sz="2800"/>
          </a:p>
          <a:p>
            <a:pPr>
              <a:lnSpc>
                <a:spcPct val="130000"/>
              </a:lnSpc>
              <a:buFontTx/>
              <a:buBlip>
                <a:blip r:embed="rId2"/>
              </a:buBlip>
            </a:pPr>
            <a:r>
              <a:rPr lang="zh-CN" altLang="en-US" sz="2800"/>
              <a:t>桌面、仪表擦干净，无杂物，</a:t>
            </a:r>
            <a:r>
              <a:rPr lang="zh-CN" altLang="en-US" sz="2800">
                <a:solidFill>
                  <a:srgbClr val="FF0000"/>
                </a:solidFill>
              </a:rPr>
              <a:t>特别是仪表下面要打扫干净，</a:t>
            </a:r>
            <a:r>
              <a:rPr lang="zh-CN" altLang="en-US" sz="2800"/>
              <a:t>仪表摆放整齐。</a:t>
            </a:r>
          </a:p>
          <a:p>
            <a:pPr>
              <a:lnSpc>
                <a:spcPct val="130000"/>
              </a:lnSpc>
              <a:buFontTx/>
              <a:buBlip>
                <a:blip r:embed="rId2"/>
              </a:buBlip>
            </a:pPr>
            <a:r>
              <a:rPr lang="zh-CN" altLang="en-US" sz="2800"/>
              <a:t>实验桌抽屉</a:t>
            </a:r>
            <a:r>
              <a:rPr lang="zh-CN" altLang="en-US"/>
              <a:t> </a:t>
            </a:r>
            <a:r>
              <a:rPr lang="zh-CN" altLang="en-US" sz="2800"/>
              <a:t>、柜子中干净、无杂物。</a:t>
            </a:r>
          </a:p>
          <a:p>
            <a:pPr>
              <a:lnSpc>
                <a:spcPct val="130000"/>
              </a:lnSpc>
              <a:buFontTx/>
              <a:buBlip>
                <a:blip r:embed="rId2"/>
              </a:buBlip>
            </a:pPr>
            <a:r>
              <a:rPr lang="zh-CN" altLang="en-US" sz="2800">
                <a:solidFill>
                  <a:srgbClr val="FF0000"/>
                </a:solidFill>
              </a:rPr>
              <a:t>实验桌后面线槽中无碎线等杂物，线槽门关好。</a:t>
            </a:r>
          </a:p>
          <a:p>
            <a:pPr>
              <a:lnSpc>
                <a:spcPct val="130000"/>
              </a:lnSpc>
              <a:buFontTx/>
              <a:buBlip>
                <a:blip r:embed="rId2"/>
              </a:buBlip>
            </a:pPr>
            <a:r>
              <a:rPr lang="zh-CN" altLang="en-US" sz="2800"/>
              <a:t>地面扫、拖干净，无杂物。</a:t>
            </a:r>
            <a:r>
              <a:rPr lang="zh-CN" altLang="en-US" sz="2800">
                <a:solidFill>
                  <a:srgbClr val="FF0000"/>
                </a:solidFill>
              </a:rPr>
              <a:t>特别是实验桌下方地面要打扫干净。</a:t>
            </a:r>
          </a:p>
          <a:p>
            <a:pPr>
              <a:lnSpc>
                <a:spcPct val="130000"/>
              </a:lnSpc>
              <a:buFontTx/>
              <a:buBlip>
                <a:blip r:embed="rId2"/>
              </a:buBlip>
            </a:pPr>
            <a:r>
              <a:rPr lang="zh-CN" altLang="en-US" sz="2800">
                <a:solidFill>
                  <a:srgbClr val="FF0000"/>
                </a:solidFill>
              </a:rPr>
              <a:t>黑板擦洗干净，无粉笔灰。</a:t>
            </a:r>
          </a:p>
          <a:p>
            <a:pPr>
              <a:lnSpc>
                <a:spcPct val="130000"/>
              </a:lnSpc>
              <a:buFontTx/>
              <a:buBlip>
                <a:blip r:embed="rId2"/>
              </a:buBlip>
            </a:pPr>
            <a:r>
              <a:rPr lang="zh-CN" altLang="en-US" sz="2800"/>
              <a:t>讲台台面及书架上干净、无杂物。</a:t>
            </a:r>
          </a:p>
          <a:p>
            <a:pPr>
              <a:lnSpc>
                <a:spcPct val="130000"/>
              </a:lnSpc>
              <a:buFontTx/>
              <a:buBlip>
                <a:blip r:embed="rId2"/>
              </a:buBlip>
            </a:pPr>
            <a:r>
              <a:rPr lang="zh-CN" altLang="en-US" sz="2800"/>
              <a:t>窗台干净、无杂物。</a:t>
            </a:r>
          </a:p>
        </p:txBody>
      </p:sp>
      <p:pic>
        <p:nvPicPr>
          <p:cNvPr id="262148" name="Picture 4" descr="0005(2)">
            <a:hlinkClick r:id="rId3" action="ppaction://hlinksldjump"/>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191625" y="5624513"/>
            <a:ext cx="541338"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2638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62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Text Box 3"/>
          <p:cNvSpPr txBox="1">
            <a:spLocks noChangeArrowheads="1"/>
          </p:cNvSpPr>
          <p:nvPr/>
        </p:nvSpPr>
        <p:spPr bwMode="gray">
          <a:xfrm>
            <a:off x="2208213" y="1628776"/>
            <a:ext cx="7651750" cy="3629025"/>
          </a:xfrm>
          <a:prstGeom prst="rect">
            <a:avLst/>
          </a:prstGeom>
          <a:noFill/>
          <a:ln w="28575" algn="ctr">
            <a:noFill/>
            <a:miter lim="800000"/>
            <a:headEnd/>
            <a:tailEnd/>
          </a:ln>
          <a:effectLst/>
        </p:spPr>
        <p:txBody>
          <a:bodyPr>
            <a:spAutoFit/>
          </a:bodyPr>
          <a:lstStyle/>
          <a:p>
            <a:pPr algn="ctr">
              <a:lnSpc>
                <a:spcPct val="200000"/>
              </a:lnSpc>
              <a:buFont typeface="Wingdings" pitchFamily="2" charset="2"/>
              <a:buNone/>
              <a:defRPr/>
            </a:pPr>
            <a:r>
              <a:rPr lang="zh-CN" altLang="en-US" sz="4000">
                <a:solidFill>
                  <a:srgbClr val="FF0000"/>
                </a:solidFill>
                <a:effectLst>
                  <a:outerShdw blurRad="38100" dist="38100" dir="2700000" algn="tl">
                    <a:srgbClr val="C0C0C0"/>
                  </a:outerShdw>
                </a:effectLst>
                <a:latin typeface="华文中宋" pitchFamily="2" charset="-122"/>
                <a:ea typeface="华文中宋" pitchFamily="2" charset="-122"/>
              </a:rPr>
              <a:t>态度决定一切！</a:t>
            </a:r>
          </a:p>
          <a:p>
            <a:pPr algn="ctr">
              <a:lnSpc>
                <a:spcPct val="200000"/>
              </a:lnSpc>
              <a:buFont typeface="Wingdings" pitchFamily="2" charset="2"/>
              <a:buNone/>
              <a:defRPr/>
            </a:pPr>
            <a:r>
              <a:rPr lang="zh-CN" altLang="en-US" sz="4000">
                <a:solidFill>
                  <a:srgbClr val="FF0000"/>
                </a:solidFill>
                <a:effectLst>
                  <a:outerShdw blurRad="38100" dist="38100" dir="2700000" algn="tl">
                    <a:srgbClr val="C0C0C0"/>
                  </a:outerShdw>
                </a:effectLst>
                <a:latin typeface="华文中宋" pitchFamily="2" charset="-122"/>
                <a:ea typeface="华文中宋" pitchFamily="2" charset="-122"/>
              </a:rPr>
              <a:t>细节决定成败！</a:t>
            </a:r>
          </a:p>
          <a:p>
            <a:pPr algn="ctr">
              <a:lnSpc>
                <a:spcPct val="200000"/>
              </a:lnSpc>
              <a:buFont typeface="Wingdings" pitchFamily="2" charset="2"/>
              <a:buNone/>
              <a:defRPr/>
            </a:pPr>
            <a:r>
              <a:rPr lang="zh-CN" altLang="en-US" sz="3600">
                <a:solidFill>
                  <a:srgbClr val="FF0000"/>
                </a:solidFill>
                <a:effectLst>
                  <a:outerShdw blurRad="38100" dist="38100" dir="2700000" algn="tl">
                    <a:srgbClr val="C0C0C0"/>
                  </a:outerShdw>
                </a:effectLst>
                <a:latin typeface="华文中宋" pitchFamily="2" charset="-122"/>
                <a:ea typeface="华文中宋" pitchFamily="2" charset="-122"/>
              </a:rPr>
              <a:t>希望同学们能够圆满完成电装实习！</a:t>
            </a:r>
            <a:endParaRPr lang="zh-CN" altLang="en-US" sz="2800"/>
          </a:p>
        </p:txBody>
      </p:sp>
    </p:spTree>
    <p:extLst>
      <p:ext uri="{BB962C8B-B14F-4D97-AF65-F5344CB8AC3E}">
        <p14:creationId xmlns:p14="http://schemas.microsoft.com/office/powerpoint/2010/main" val="24806986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title"/>
          </p:nvPr>
        </p:nvSpPr>
        <p:spPr>
          <a:xfrm>
            <a:off x="2674938" y="368301"/>
            <a:ext cx="6445250" cy="563563"/>
          </a:xfrm>
          <a:noFill/>
        </p:spPr>
        <p:txBody>
          <a:bodyPr>
            <a:normAutofit fontScale="90000"/>
          </a:bodyPr>
          <a:lstStyle/>
          <a:p>
            <a:pPr eaLnBrk="1" hangingPunct="1"/>
            <a:r>
              <a:rPr lang="zh-CN" altLang="en-US" b="1" smtClean="0">
                <a:latin typeface="Vrinda" panose="020B0502040204020203" pitchFamily="34" charset="0"/>
                <a:ea typeface="宋体" panose="02010600030101010101" pitchFamily="2" charset="-122"/>
              </a:rPr>
              <a:t>万用表基础知识</a:t>
            </a:r>
          </a:p>
        </p:txBody>
      </p:sp>
      <p:sp>
        <p:nvSpPr>
          <p:cNvPr id="382983" name="AutoShape 7"/>
          <p:cNvSpPr>
            <a:spLocks noChangeArrowheads="1"/>
          </p:cNvSpPr>
          <p:nvPr/>
        </p:nvSpPr>
        <p:spPr bwMode="gray">
          <a:xfrm>
            <a:off x="1882775" y="1449388"/>
            <a:ext cx="1765300"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dirty="0">
                <a:solidFill>
                  <a:schemeClr val="bg1"/>
                </a:solidFill>
                <a:latin typeface="幼圆" pitchFamily="49" charset="-122"/>
                <a:ea typeface="幼圆" pitchFamily="49" charset="-122"/>
              </a:rPr>
              <a:t>简介 </a:t>
            </a:r>
          </a:p>
        </p:txBody>
      </p:sp>
      <p:sp>
        <p:nvSpPr>
          <p:cNvPr id="5" name="Text Box 3"/>
          <p:cNvSpPr txBox="1">
            <a:spLocks noChangeArrowheads="1"/>
          </p:cNvSpPr>
          <p:nvPr/>
        </p:nvSpPr>
        <p:spPr bwMode="auto">
          <a:xfrm>
            <a:off x="2133601" y="4572000"/>
            <a:ext cx="7743825" cy="12001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spcBef>
                <a:spcPct val="50000"/>
              </a:spcBef>
            </a:pPr>
            <a:r>
              <a:rPr lang="zh-CN" altLang="en-US" sz="3200" dirty="0"/>
              <a:t>　　</a:t>
            </a:r>
            <a:r>
              <a:rPr lang="zh-CN" altLang="en-US" sz="3600" dirty="0">
                <a:solidFill>
                  <a:schemeClr val="bg1"/>
                </a:solidFill>
                <a:latin typeface="Arial" panose="020B0604020202020204" pitchFamily="34" charset="0"/>
              </a:rPr>
              <a:t>特点：结构简单、便于携带、使用方便、量程范围广、用途多样</a:t>
            </a:r>
          </a:p>
        </p:txBody>
      </p:sp>
      <p:sp>
        <p:nvSpPr>
          <p:cNvPr id="6" name="Text Box 4"/>
          <p:cNvSpPr txBox="1">
            <a:spLocks noChangeArrowheads="1"/>
          </p:cNvSpPr>
          <p:nvPr/>
        </p:nvSpPr>
        <p:spPr bwMode="auto">
          <a:xfrm>
            <a:off x="2057401" y="2362200"/>
            <a:ext cx="7743825" cy="18161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spcBef>
                <a:spcPct val="50000"/>
              </a:spcBef>
            </a:pPr>
            <a:r>
              <a:rPr lang="zh-CN" altLang="en-US" sz="3200"/>
              <a:t>　　</a:t>
            </a:r>
            <a:r>
              <a:rPr lang="zh-CN" altLang="en-US" sz="3600">
                <a:solidFill>
                  <a:srgbClr val="000066"/>
                </a:solidFill>
                <a:latin typeface="Arial" panose="020B0604020202020204" pitchFamily="34" charset="0"/>
              </a:rPr>
              <a:t>万用表是电工电子测量应用最广泛的一种测量工具，是一种多测量种类、多量程的便携式电工测量仪表。</a:t>
            </a:r>
          </a:p>
        </p:txBody>
      </p:sp>
    </p:spTree>
    <p:extLst>
      <p:ext uri="{BB962C8B-B14F-4D97-AF65-F5344CB8AC3E}">
        <p14:creationId xmlns:p14="http://schemas.microsoft.com/office/powerpoint/2010/main" val="42357903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a:xfrm>
            <a:off x="2674938" y="368301"/>
            <a:ext cx="6445250" cy="563563"/>
          </a:xfrm>
          <a:noFill/>
        </p:spPr>
        <p:txBody>
          <a:bodyPr>
            <a:normAutofit fontScale="90000"/>
          </a:bodyPr>
          <a:lstStyle/>
          <a:p>
            <a:pPr eaLnBrk="1" hangingPunct="1"/>
            <a:r>
              <a:rPr lang="zh-CN" altLang="en-US" b="1" smtClean="0">
                <a:latin typeface="Vrinda" panose="020B0502040204020203" pitchFamily="34" charset="0"/>
                <a:ea typeface="宋体" panose="02010600030101010101" pitchFamily="2" charset="-122"/>
              </a:rPr>
              <a:t>万用表基础知识</a:t>
            </a:r>
          </a:p>
        </p:txBody>
      </p:sp>
      <p:sp>
        <p:nvSpPr>
          <p:cNvPr id="382983" name="AutoShape 7"/>
          <p:cNvSpPr>
            <a:spLocks noChangeArrowheads="1"/>
          </p:cNvSpPr>
          <p:nvPr/>
        </p:nvSpPr>
        <p:spPr bwMode="gray">
          <a:xfrm>
            <a:off x="1882775" y="1449388"/>
            <a:ext cx="1765300"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dirty="0">
                <a:solidFill>
                  <a:schemeClr val="bg1"/>
                </a:solidFill>
                <a:latin typeface="幼圆" pitchFamily="49" charset="-122"/>
                <a:ea typeface="幼圆" pitchFamily="49" charset="-122"/>
              </a:rPr>
              <a:t>种 类 </a:t>
            </a:r>
          </a:p>
        </p:txBody>
      </p:sp>
      <p:sp>
        <p:nvSpPr>
          <p:cNvPr id="16388" name="Rectangle 42"/>
          <p:cNvSpPr>
            <a:spLocks noChangeArrowheads="1"/>
          </p:cNvSpPr>
          <p:nvPr/>
        </p:nvSpPr>
        <p:spPr bwMode="auto">
          <a:xfrm>
            <a:off x="8077200" y="5544207"/>
            <a:ext cx="14081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sz="3200" dirty="0">
                <a:solidFill>
                  <a:srgbClr val="FF0000"/>
                </a:solidFill>
                <a:latin typeface="Arial" panose="020B0604020202020204" pitchFamily="34" charset="0"/>
              </a:rPr>
              <a:t>数字式</a:t>
            </a:r>
          </a:p>
        </p:txBody>
      </p:sp>
      <p:sp>
        <p:nvSpPr>
          <p:cNvPr id="16389" name="Rectangle 44"/>
          <p:cNvSpPr>
            <a:spLocks noChangeArrowheads="1"/>
          </p:cNvSpPr>
          <p:nvPr/>
        </p:nvSpPr>
        <p:spPr bwMode="auto">
          <a:xfrm>
            <a:off x="4551759" y="5444359"/>
            <a:ext cx="14081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sz="3200" dirty="0">
                <a:solidFill>
                  <a:srgbClr val="FF0000"/>
                </a:solidFill>
                <a:latin typeface="Arial" panose="020B0604020202020204" pitchFamily="34" charset="0"/>
              </a:rPr>
              <a:t>指针式</a:t>
            </a:r>
          </a:p>
        </p:txBody>
      </p:sp>
      <p:pic>
        <p:nvPicPr>
          <p:cNvPr id="16390" name="Picture 46" descr="P4200070"/>
          <p:cNvPicPr>
            <a:picLocks noChangeAspect="1" noChangeArrowheads="1"/>
          </p:cNvPicPr>
          <p:nvPr/>
        </p:nvPicPr>
        <p:blipFill>
          <a:blip r:embed="rId2">
            <a:extLst>
              <a:ext uri="{28A0092B-C50C-407E-A947-70E740481C1C}">
                <a14:useLocalDpi xmlns:a14="http://schemas.microsoft.com/office/drawing/2010/main" val="0"/>
              </a:ext>
            </a:extLst>
          </a:blip>
          <a:srcRect l="22803" r="38107" b="4434"/>
          <a:stretch>
            <a:fillRect/>
          </a:stretch>
        </p:blipFill>
        <p:spPr bwMode="auto">
          <a:xfrm>
            <a:off x="7866857" y="2209800"/>
            <a:ext cx="1828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47" descr="P42000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6310" y="2230821"/>
            <a:ext cx="225901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554276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title"/>
          </p:nvPr>
        </p:nvSpPr>
        <p:spPr>
          <a:xfrm>
            <a:off x="2674938" y="368301"/>
            <a:ext cx="6445250" cy="563563"/>
          </a:xfrm>
          <a:noFill/>
        </p:spPr>
        <p:txBody>
          <a:bodyPr>
            <a:normAutofit fontScale="90000"/>
          </a:bodyPr>
          <a:lstStyle/>
          <a:p>
            <a:pPr eaLnBrk="1" hangingPunct="1"/>
            <a:r>
              <a:rPr lang="zh-CN" altLang="en-US" b="1" smtClean="0">
                <a:latin typeface="Vrinda" panose="020B0502040204020203" pitchFamily="34" charset="0"/>
                <a:ea typeface="宋体" panose="02010600030101010101" pitchFamily="2" charset="-122"/>
              </a:rPr>
              <a:t>万用表基础知识</a:t>
            </a:r>
          </a:p>
        </p:txBody>
      </p:sp>
      <p:sp>
        <p:nvSpPr>
          <p:cNvPr id="382983" name="AutoShape 7"/>
          <p:cNvSpPr>
            <a:spLocks noChangeArrowheads="1"/>
          </p:cNvSpPr>
          <p:nvPr/>
        </p:nvSpPr>
        <p:spPr bwMode="gray">
          <a:xfrm>
            <a:off x="2387601" y="1261817"/>
            <a:ext cx="3133725"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dirty="0">
                <a:solidFill>
                  <a:schemeClr val="bg1"/>
                </a:solidFill>
                <a:latin typeface="幼圆" pitchFamily="49" charset="-122"/>
                <a:ea typeface="幼圆" pitchFamily="49" charset="-122"/>
              </a:rPr>
              <a:t>数字万用表简介 </a:t>
            </a:r>
          </a:p>
        </p:txBody>
      </p:sp>
      <p:sp>
        <p:nvSpPr>
          <p:cNvPr id="11" name="Text Box 10"/>
          <p:cNvSpPr txBox="1">
            <a:spLocks noChangeArrowheads="1"/>
          </p:cNvSpPr>
          <p:nvPr/>
        </p:nvSpPr>
        <p:spPr bwMode="auto">
          <a:xfrm>
            <a:off x="2387601" y="2133600"/>
            <a:ext cx="4030663" cy="3970338"/>
          </a:xfrm>
          <a:prstGeom prst="rect">
            <a:avLst/>
          </a:prstGeom>
          <a:noFill/>
          <a:ln>
            <a:noFill/>
          </a:ln>
          <a:effectLst/>
          <a:extLst/>
        </p:spPr>
        <p:txBody>
          <a:bodyPr>
            <a:spAutoFit/>
          </a:bodyPr>
          <a:lstStyle/>
          <a:p>
            <a:pPr>
              <a:lnSpc>
                <a:spcPct val="150000"/>
              </a:lnSpc>
              <a:spcBef>
                <a:spcPct val="50000"/>
              </a:spcBef>
              <a:defRPr/>
            </a:pPr>
            <a:r>
              <a:rPr lang="zh-CN" altLang="en-US" sz="2800" b="1" dirty="0">
                <a:solidFill>
                  <a:srgbClr val="002060"/>
                </a:solidFill>
              </a:rPr>
              <a:t>    数字万用表是采用集成电路模</a:t>
            </a:r>
            <a:r>
              <a:rPr lang="en-US" altLang="zh-CN" sz="2800" b="1" dirty="0">
                <a:solidFill>
                  <a:srgbClr val="002060"/>
                </a:solidFill>
              </a:rPr>
              <a:t>/</a:t>
            </a:r>
            <a:r>
              <a:rPr lang="zh-CN" altLang="en-US" sz="2800" b="1" dirty="0">
                <a:solidFill>
                  <a:srgbClr val="002060"/>
                </a:solidFill>
              </a:rPr>
              <a:t>数转换器和液晶显示器，将被测量的数值直接以数字形式显示出来的一种电子测量仪表。</a:t>
            </a:r>
          </a:p>
        </p:txBody>
      </p:sp>
      <p:pic>
        <p:nvPicPr>
          <p:cNvPr id="17413" name="Picture 46" descr="P4200070"/>
          <p:cNvPicPr>
            <a:picLocks noChangeAspect="1" noChangeArrowheads="1"/>
          </p:cNvPicPr>
          <p:nvPr/>
        </p:nvPicPr>
        <p:blipFill>
          <a:blip r:embed="rId2">
            <a:extLst>
              <a:ext uri="{28A0092B-C50C-407E-A947-70E740481C1C}">
                <a14:useLocalDpi xmlns:a14="http://schemas.microsoft.com/office/drawing/2010/main" val="0"/>
              </a:ext>
            </a:extLst>
          </a:blip>
          <a:srcRect l="22803" r="38107" b="4434"/>
          <a:stretch>
            <a:fillRect/>
          </a:stretch>
        </p:blipFill>
        <p:spPr bwMode="auto">
          <a:xfrm>
            <a:off x="7140575" y="2205039"/>
            <a:ext cx="205105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948190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title"/>
          </p:nvPr>
        </p:nvSpPr>
        <p:spPr>
          <a:xfrm>
            <a:off x="2674938" y="368301"/>
            <a:ext cx="6445250" cy="563563"/>
          </a:xfrm>
          <a:noFill/>
        </p:spPr>
        <p:txBody>
          <a:bodyPr>
            <a:normAutofit fontScale="90000"/>
          </a:bodyPr>
          <a:lstStyle/>
          <a:p>
            <a:pPr eaLnBrk="1" hangingPunct="1"/>
            <a:r>
              <a:rPr lang="zh-CN" altLang="en-US" b="1" smtClean="0">
                <a:latin typeface="Vrinda" panose="020B0502040204020203" pitchFamily="34" charset="0"/>
                <a:ea typeface="宋体" panose="02010600030101010101" pitchFamily="2" charset="-122"/>
              </a:rPr>
              <a:t>万用表基础知识</a:t>
            </a:r>
          </a:p>
        </p:txBody>
      </p:sp>
      <p:sp>
        <p:nvSpPr>
          <p:cNvPr id="382983" name="AutoShape 7"/>
          <p:cNvSpPr>
            <a:spLocks noChangeArrowheads="1"/>
          </p:cNvSpPr>
          <p:nvPr/>
        </p:nvSpPr>
        <p:spPr bwMode="gray">
          <a:xfrm>
            <a:off x="1882775" y="1376363"/>
            <a:ext cx="4033838"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dirty="0">
                <a:solidFill>
                  <a:schemeClr val="bg1"/>
                </a:solidFill>
                <a:latin typeface="幼圆" pitchFamily="49" charset="-122"/>
                <a:ea typeface="幼圆" pitchFamily="49" charset="-122"/>
              </a:rPr>
              <a:t>DT830</a:t>
            </a:r>
            <a:r>
              <a:rPr lang="zh-CN" altLang="en-US" sz="2800" dirty="0">
                <a:solidFill>
                  <a:schemeClr val="bg1"/>
                </a:solidFill>
                <a:latin typeface="幼圆" pitchFamily="49" charset="-122"/>
                <a:ea typeface="幼圆" pitchFamily="49" charset="-122"/>
              </a:rPr>
              <a:t>数字万用表组成</a:t>
            </a:r>
          </a:p>
        </p:txBody>
      </p:sp>
      <p:pic>
        <p:nvPicPr>
          <p:cNvPr id="18436" name="Picture 20" descr="P4200070"/>
          <p:cNvPicPr>
            <a:picLocks noChangeAspect="1" noChangeArrowheads="1"/>
          </p:cNvPicPr>
          <p:nvPr/>
        </p:nvPicPr>
        <p:blipFill>
          <a:blip r:embed="rId2">
            <a:extLst>
              <a:ext uri="{28A0092B-C50C-407E-A947-70E740481C1C}">
                <a14:useLocalDpi xmlns:a14="http://schemas.microsoft.com/office/drawing/2010/main" val="0"/>
              </a:ext>
            </a:extLst>
          </a:blip>
          <a:srcRect l="22803" r="38107" b="4434"/>
          <a:stretch>
            <a:fillRect/>
          </a:stretch>
        </p:blipFill>
        <p:spPr bwMode="auto">
          <a:xfrm>
            <a:off x="3810001" y="2590800"/>
            <a:ext cx="16621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5"/>
          <p:cNvSpPr>
            <a:spLocks noChangeArrowheads="1"/>
          </p:cNvSpPr>
          <p:nvPr/>
        </p:nvSpPr>
        <p:spPr bwMode="auto">
          <a:xfrm>
            <a:off x="4038600" y="2286000"/>
            <a:ext cx="1371600" cy="533400"/>
          </a:xfrm>
          <a:prstGeom prst="wedgeRoundRectCallout">
            <a:avLst>
              <a:gd name="adj1" fmla="val -8565"/>
              <a:gd name="adj2" fmla="val 141667"/>
              <a:gd name="adj3" fmla="val 16667"/>
            </a:avLst>
          </a:prstGeom>
          <a:solidFill>
            <a:schemeClr val="accent1"/>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sz="1800">
                <a:latin typeface="Arial" panose="020B0604020202020204" pitchFamily="34" charset="0"/>
              </a:rPr>
              <a:t>液晶显示器</a:t>
            </a:r>
          </a:p>
        </p:txBody>
      </p:sp>
      <p:sp>
        <p:nvSpPr>
          <p:cNvPr id="8" name="AutoShape 6"/>
          <p:cNvSpPr>
            <a:spLocks noChangeArrowheads="1"/>
          </p:cNvSpPr>
          <p:nvPr/>
        </p:nvSpPr>
        <p:spPr bwMode="auto">
          <a:xfrm>
            <a:off x="5562600" y="4876800"/>
            <a:ext cx="1371600" cy="609600"/>
          </a:xfrm>
          <a:prstGeom prst="wedgeRoundRectCallout">
            <a:avLst>
              <a:gd name="adj1" fmla="val -119394"/>
              <a:gd name="adj2" fmla="val -108644"/>
              <a:gd name="adj3" fmla="val 16667"/>
            </a:avLst>
          </a:prstGeom>
          <a:solidFill>
            <a:schemeClr val="accent1"/>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sz="1800">
                <a:latin typeface="Arial" panose="020B0604020202020204" pitchFamily="34" charset="0"/>
              </a:rPr>
              <a:t>档位开关</a:t>
            </a:r>
          </a:p>
        </p:txBody>
      </p:sp>
      <p:sp>
        <p:nvSpPr>
          <p:cNvPr id="9" name="AutoShape 8"/>
          <p:cNvSpPr>
            <a:spLocks noChangeArrowheads="1"/>
          </p:cNvSpPr>
          <p:nvPr/>
        </p:nvSpPr>
        <p:spPr bwMode="auto">
          <a:xfrm>
            <a:off x="5638800" y="3657601"/>
            <a:ext cx="1219200" cy="455613"/>
          </a:xfrm>
          <a:prstGeom prst="wedgeRoundRectCallout">
            <a:avLst>
              <a:gd name="adj1" fmla="val -101037"/>
              <a:gd name="adj2" fmla="val -18940"/>
              <a:gd name="adj3" fmla="val 16667"/>
            </a:avLst>
          </a:prstGeom>
          <a:solidFill>
            <a:schemeClr val="accent1"/>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sz="1800">
                <a:latin typeface="Arial" panose="020B0604020202020204" pitchFamily="34" charset="0"/>
              </a:rPr>
              <a:t>电源按钮</a:t>
            </a:r>
          </a:p>
        </p:txBody>
      </p:sp>
      <p:sp>
        <p:nvSpPr>
          <p:cNvPr id="10" name="AutoShape 9"/>
          <p:cNvSpPr>
            <a:spLocks noChangeArrowheads="1"/>
          </p:cNvSpPr>
          <p:nvPr/>
        </p:nvSpPr>
        <p:spPr bwMode="auto">
          <a:xfrm>
            <a:off x="2286000" y="3048001"/>
            <a:ext cx="1219200" cy="455613"/>
          </a:xfrm>
          <a:prstGeom prst="wedgeRoundRectCallout">
            <a:avLst>
              <a:gd name="adj1" fmla="val 102472"/>
              <a:gd name="adj2" fmla="val 118292"/>
              <a:gd name="adj3" fmla="val 16667"/>
            </a:avLst>
          </a:prstGeom>
          <a:solidFill>
            <a:schemeClr val="accent1"/>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sz="1800">
                <a:latin typeface="Arial" panose="020B0604020202020204" pitchFamily="34" charset="0"/>
              </a:rPr>
              <a:t>锁定按钮</a:t>
            </a:r>
          </a:p>
        </p:txBody>
      </p:sp>
      <p:sp>
        <p:nvSpPr>
          <p:cNvPr id="13" name="AutoShape 10"/>
          <p:cNvSpPr>
            <a:spLocks noChangeArrowheads="1"/>
          </p:cNvSpPr>
          <p:nvPr/>
        </p:nvSpPr>
        <p:spPr bwMode="auto">
          <a:xfrm>
            <a:off x="2895600" y="5410200"/>
            <a:ext cx="1143000" cy="533400"/>
          </a:xfrm>
          <a:prstGeom prst="wedgeRoundRectCallout">
            <a:avLst>
              <a:gd name="adj1" fmla="val 100000"/>
              <a:gd name="adj2" fmla="val -82736"/>
              <a:gd name="adj3" fmla="val 16667"/>
            </a:avLst>
          </a:prstGeom>
          <a:solidFill>
            <a:schemeClr val="accent1"/>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sz="1800">
                <a:latin typeface="Arial" panose="020B0604020202020204" pitchFamily="34" charset="0"/>
              </a:rPr>
              <a:t>表笔插孔</a:t>
            </a:r>
          </a:p>
        </p:txBody>
      </p:sp>
      <p:sp>
        <p:nvSpPr>
          <p:cNvPr id="18442" name="Text Box 11"/>
          <p:cNvSpPr txBox="1">
            <a:spLocks noChangeArrowheads="1"/>
          </p:cNvSpPr>
          <p:nvPr/>
        </p:nvSpPr>
        <p:spPr bwMode="auto">
          <a:xfrm>
            <a:off x="7772400" y="5410200"/>
            <a:ext cx="1475084" cy="4001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a:latin typeface="Arial" panose="020B0604020202020204" pitchFamily="34" charset="0"/>
              </a:rPr>
              <a:t>测量线路板</a:t>
            </a:r>
          </a:p>
        </p:txBody>
      </p:sp>
      <p:sp>
        <p:nvSpPr>
          <p:cNvPr id="15" name="AutoShape 12"/>
          <p:cNvSpPr>
            <a:spLocks noChangeArrowheads="1"/>
          </p:cNvSpPr>
          <p:nvPr/>
        </p:nvSpPr>
        <p:spPr bwMode="auto">
          <a:xfrm>
            <a:off x="1828800" y="4267200"/>
            <a:ext cx="1371600" cy="609600"/>
          </a:xfrm>
          <a:prstGeom prst="wedgeRoundRectCallout">
            <a:avLst>
              <a:gd name="adj1" fmla="val 123148"/>
              <a:gd name="adj2" fmla="val 48440"/>
              <a:gd name="adj3" fmla="val 16667"/>
            </a:avLst>
          </a:prstGeom>
          <a:solidFill>
            <a:schemeClr val="accent1"/>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sz="1800">
                <a:latin typeface="Arial" panose="020B0604020202020204" pitchFamily="34" charset="0"/>
              </a:rPr>
              <a:t>三极管插孔</a:t>
            </a:r>
          </a:p>
        </p:txBody>
      </p:sp>
      <p:sp>
        <p:nvSpPr>
          <p:cNvPr id="18444" name="Text Box 17"/>
          <p:cNvSpPr txBox="1">
            <a:spLocks noChangeArrowheads="1"/>
          </p:cNvSpPr>
          <p:nvPr/>
        </p:nvSpPr>
        <p:spPr bwMode="auto">
          <a:xfrm>
            <a:off x="4267201" y="5867400"/>
            <a:ext cx="700833" cy="4001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a:latin typeface="Arial" panose="020B0604020202020204" pitchFamily="34" charset="0"/>
              </a:rPr>
              <a:t>面板</a:t>
            </a:r>
          </a:p>
        </p:txBody>
      </p:sp>
      <p:pic>
        <p:nvPicPr>
          <p:cNvPr id="18445" name="Picture 18" descr="P4200096"/>
          <p:cNvPicPr>
            <a:picLocks noChangeAspect="1" noChangeArrowheads="1"/>
          </p:cNvPicPr>
          <p:nvPr/>
        </p:nvPicPr>
        <p:blipFill>
          <a:blip r:embed="rId3">
            <a:extLst>
              <a:ext uri="{28A0092B-C50C-407E-A947-70E740481C1C}">
                <a14:useLocalDpi xmlns:a14="http://schemas.microsoft.com/office/drawing/2010/main" val="0"/>
              </a:ext>
            </a:extLst>
          </a:blip>
          <a:srcRect l="26064" t="21819" r="19638" b="17917"/>
          <a:stretch>
            <a:fillRect/>
          </a:stretch>
        </p:blipFill>
        <p:spPr bwMode="auto">
          <a:xfrm>
            <a:off x="7543800" y="2209800"/>
            <a:ext cx="1905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3496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a:xfrm>
            <a:off x="2674938" y="368301"/>
            <a:ext cx="6445250" cy="563563"/>
          </a:xfrm>
          <a:noFill/>
        </p:spPr>
        <p:txBody>
          <a:bodyPr>
            <a:normAutofit fontScale="90000"/>
          </a:bodyPr>
          <a:lstStyle/>
          <a:p>
            <a:pPr eaLnBrk="1" hangingPunct="1"/>
            <a:r>
              <a:rPr lang="zh-CN" altLang="en-US" b="1" smtClean="0">
                <a:latin typeface="Vrinda" panose="020B0502040204020203" pitchFamily="34" charset="0"/>
                <a:ea typeface="宋体" panose="02010600030101010101" pitchFamily="2" charset="-122"/>
              </a:rPr>
              <a:t>万用表基础知识</a:t>
            </a:r>
          </a:p>
        </p:txBody>
      </p:sp>
      <p:sp>
        <p:nvSpPr>
          <p:cNvPr id="382983" name="AutoShape 7"/>
          <p:cNvSpPr>
            <a:spLocks noChangeArrowheads="1"/>
          </p:cNvSpPr>
          <p:nvPr/>
        </p:nvSpPr>
        <p:spPr bwMode="gray">
          <a:xfrm>
            <a:off x="1882776" y="1268413"/>
            <a:ext cx="298926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dirty="0">
                <a:solidFill>
                  <a:schemeClr val="bg1"/>
                </a:solidFill>
                <a:latin typeface="幼圆" pitchFamily="49" charset="-122"/>
                <a:ea typeface="幼圆" pitchFamily="49" charset="-122"/>
              </a:rPr>
              <a:t>电路基本结构 </a:t>
            </a: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097088"/>
            <a:ext cx="6732588"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21745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002" name="Picture 2" descr="电位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447800"/>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4003" name="Text Box 3"/>
          <p:cNvSpPr txBox="1">
            <a:spLocks noChangeArrowheads="1"/>
          </p:cNvSpPr>
          <p:nvPr/>
        </p:nvSpPr>
        <p:spPr bwMode="auto">
          <a:xfrm>
            <a:off x="7058026" y="3048000"/>
            <a:ext cx="2056973" cy="369332"/>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半可调电位器  1个</a:t>
            </a:r>
          </a:p>
        </p:txBody>
      </p:sp>
      <p:sp>
        <p:nvSpPr>
          <p:cNvPr id="384004" name="Text Box 4"/>
          <p:cNvSpPr txBox="1">
            <a:spLocks noChangeArrowheads="1"/>
          </p:cNvSpPr>
          <p:nvPr/>
        </p:nvSpPr>
        <p:spPr bwMode="auto">
          <a:xfrm>
            <a:off x="2978150" y="3124201"/>
            <a:ext cx="1250950" cy="366713"/>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电阻</a:t>
            </a:r>
            <a:r>
              <a:rPr lang="en-US" altLang="zh-CN" sz="1800" b="0">
                <a:latin typeface="Arial" panose="020B0604020202020204" pitchFamily="34" charset="0"/>
              </a:rPr>
              <a:t>  35</a:t>
            </a:r>
            <a:r>
              <a:rPr lang="zh-CN" altLang="en-US" sz="1800" b="0">
                <a:latin typeface="Arial" panose="020B0604020202020204" pitchFamily="34" charset="0"/>
              </a:rPr>
              <a:t>个</a:t>
            </a:r>
          </a:p>
        </p:txBody>
      </p:sp>
      <p:pic>
        <p:nvPicPr>
          <p:cNvPr id="384005" name="Picture 5" descr="电阻"/>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47800"/>
            <a:ext cx="16002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4006" name="Picture 6" descr="二极管"/>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3525" y="3657600"/>
            <a:ext cx="1600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4007" name="Picture 7" descr="三极管"/>
          <p:cNvPicPr>
            <a:picLocks noChangeAspect="1" noChangeArrowheads="1"/>
          </p:cNvPicPr>
          <p:nvPr/>
        </p:nvPicPr>
        <p:blipFill>
          <a:blip r:embed="rId5">
            <a:extLst>
              <a:ext uri="{28A0092B-C50C-407E-A947-70E740481C1C}">
                <a14:useLocalDpi xmlns:a14="http://schemas.microsoft.com/office/drawing/2010/main" val="0"/>
              </a:ext>
            </a:extLst>
          </a:blip>
          <a:srcRect t="29411" r="55333"/>
          <a:stretch>
            <a:fillRect/>
          </a:stretch>
        </p:blipFill>
        <p:spPr bwMode="auto">
          <a:xfrm>
            <a:off x="7543800" y="3810000"/>
            <a:ext cx="10112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4008" name="Text Box 8"/>
          <p:cNvSpPr txBox="1">
            <a:spLocks noChangeArrowheads="1"/>
          </p:cNvSpPr>
          <p:nvPr/>
        </p:nvSpPr>
        <p:spPr bwMode="auto">
          <a:xfrm>
            <a:off x="2895600" y="5410200"/>
            <a:ext cx="1428596" cy="369332"/>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二极管  1个 </a:t>
            </a:r>
          </a:p>
        </p:txBody>
      </p:sp>
      <p:sp>
        <p:nvSpPr>
          <p:cNvPr id="384009" name="Text Box 9"/>
          <p:cNvSpPr txBox="1">
            <a:spLocks noChangeArrowheads="1"/>
          </p:cNvSpPr>
          <p:nvPr/>
        </p:nvSpPr>
        <p:spPr bwMode="auto">
          <a:xfrm>
            <a:off x="7400925" y="5334000"/>
            <a:ext cx="1364476" cy="369332"/>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三极管  2个</a:t>
            </a:r>
          </a:p>
        </p:txBody>
      </p:sp>
      <p:pic>
        <p:nvPicPr>
          <p:cNvPr id="22538" name="Picture 11" descr="P4210113"/>
          <p:cNvPicPr>
            <a:picLocks noChangeAspect="1" noChangeArrowheads="1"/>
          </p:cNvPicPr>
          <p:nvPr/>
        </p:nvPicPr>
        <p:blipFill>
          <a:blip r:embed="rId6">
            <a:extLst>
              <a:ext uri="{28A0092B-C50C-407E-A947-70E740481C1C}">
                <a14:useLocalDpi xmlns:a14="http://schemas.microsoft.com/office/drawing/2010/main" val="0"/>
              </a:ext>
            </a:extLst>
          </a:blip>
          <a:srcRect l="39024" t="35826" r="43903" b="23828"/>
          <a:stretch>
            <a:fillRect/>
          </a:stretch>
        </p:blipFill>
        <p:spPr bwMode="auto">
          <a:xfrm>
            <a:off x="4038600" y="1447800"/>
            <a:ext cx="901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Text Box 12"/>
          <p:cNvSpPr txBox="1">
            <a:spLocks noChangeArrowheads="1"/>
          </p:cNvSpPr>
          <p:nvPr/>
        </p:nvSpPr>
        <p:spPr bwMode="auto">
          <a:xfrm>
            <a:off x="4953000" y="1600201"/>
            <a:ext cx="457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pPr>
            <a:r>
              <a:rPr kumimoji="1" lang="zh-CN" altLang="en-US" b="0">
                <a:solidFill>
                  <a:schemeClr val="bg1"/>
                </a:solidFill>
                <a:latin typeface="Times New Roman" panose="02020603050405020304" pitchFamily="18" charset="0"/>
              </a:rPr>
              <a:t>热敏电阻</a:t>
            </a:r>
          </a:p>
        </p:txBody>
      </p:sp>
      <p:sp>
        <p:nvSpPr>
          <p:cNvPr id="21516" name="Rectangle 14"/>
          <p:cNvSpPr>
            <a:spLocks noGrp="1" noChangeArrowheads="1"/>
          </p:cNvSpPr>
          <p:nvPr>
            <p:ph type="title"/>
          </p:nvPr>
        </p:nvSpPr>
        <p:spPr>
          <a:xfrm>
            <a:off x="2674938" y="368301"/>
            <a:ext cx="6445250" cy="563563"/>
          </a:xfrm>
          <a:noFill/>
        </p:spPr>
        <p:txBody>
          <a:bodyPr>
            <a:normAutofit fontScale="90000"/>
          </a:bodyPr>
          <a:lstStyle/>
          <a:p>
            <a:pPr eaLnBrk="1" hangingPunct="1"/>
            <a:r>
              <a:rPr lang="zh-CN" altLang="en-US" b="1" smtClean="0">
                <a:ea typeface="宋体" panose="02010600030101010101" pitchFamily="2" charset="-122"/>
              </a:rPr>
              <a:t>元器件识别与检测</a:t>
            </a:r>
          </a:p>
        </p:txBody>
      </p:sp>
      <p:sp>
        <p:nvSpPr>
          <p:cNvPr id="13" name="AutoShape 9"/>
          <p:cNvSpPr>
            <a:spLocks noChangeArrowheads="1"/>
          </p:cNvSpPr>
          <p:nvPr/>
        </p:nvSpPr>
        <p:spPr bwMode="auto">
          <a:xfrm>
            <a:off x="5511801" y="1566863"/>
            <a:ext cx="1350963" cy="609600"/>
          </a:xfrm>
          <a:prstGeom prst="wedgeRoundRectCallout">
            <a:avLst>
              <a:gd name="adj1" fmla="val -104843"/>
              <a:gd name="adj2" fmla="val 64731"/>
              <a:gd name="adj3" fmla="val 16667"/>
            </a:avLst>
          </a:prstGeom>
          <a:solidFill>
            <a:srgbClr val="FF66CC"/>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2400" b="0">
                <a:latin typeface="Arial" panose="020B0604020202020204" pitchFamily="34" charset="0"/>
              </a:rPr>
              <a:t>热敏电阻</a:t>
            </a:r>
          </a:p>
        </p:txBody>
      </p:sp>
      <p:sp>
        <p:nvSpPr>
          <p:cNvPr id="14" name="AutoShape 9"/>
          <p:cNvSpPr>
            <a:spLocks noChangeArrowheads="1"/>
          </p:cNvSpPr>
          <p:nvPr/>
        </p:nvSpPr>
        <p:spPr bwMode="auto">
          <a:xfrm>
            <a:off x="4927601" y="3429001"/>
            <a:ext cx="1825625" cy="792163"/>
          </a:xfrm>
          <a:prstGeom prst="wedgeRoundRectCallout">
            <a:avLst>
              <a:gd name="adj1" fmla="val -110898"/>
              <a:gd name="adj2" fmla="val 67009"/>
              <a:gd name="adj3" fmla="val 16667"/>
            </a:avLst>
          </a:prstGeom>
          <a:solidFill>
            <a:srgbClr val="FF66CC"/>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2400" b="0">
                <a:latin typeface="Arial" panose="020B0604020202020204" pitchFamily="34" charset="0"/>
              </a:rPr>
              <a:t>银白色的圈</a:t>
            </a:r>
            <a:endParaRPr lang="en-US" altLang="zh-CN" sz="2400" b="0">
              <a:latin typeface="Arial" panose="020B0604020202020204" pitchFamily="34" charset="0"/>
            </a:endParaRPr>
          </a:p>
          <a:p>
            <a:pPr algn="ctr" eaLnBrk="1" hangingPunct="1"/>
            <a:r>
              <a:rPr lang="zh-CN" altLang="en-US" sz="2400" b="0">
                <a:latin typeface="Arial" panose="020B0604020202020204" pitchFamily="34" charset="0"/>
              </a:rPr>
              <a:t>负极</a:t>
            </a:r>
          </a:p>
        </p:txBody>
      </p:sp>
      <p:sp>
        <p:nvSpPr>
          <p:cNvPr id="15" name="AutoShape 9"/>
          <p:cNvSpPr>
            <a:spLocks noChangeArrowheads="1"/>
          </p:cNvSpPr>
          <p:nvPr/>
        </p:nvSpPr>
        <p:spPr bwMode="auto">
          <a:xfrm>
            <a:off x="8943976" y="3976688"/>
            <a:ext cx="1095375" cy="609600"/>
          </a:xfrm>
          <a:prstGeom prst="wedgeRoundRectCallout">
            <a:avLst>
              <a:gd name="adj1" fmla="val -113088"/>
              <a:gd name="adj2" fmla="val 64731"/>
              <a:gd name="adj3" fmla="val 16667"/>
            </a:avLst>
          </a:prstGeom>
          <a:solidFill>
            <a:srgbClr val="FF66CC"/>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2400" b="0">
                <a:latin typeface="Arial" panose="020B0604020202020204" pitchFamily="34" charset="0"/>
              </a:rPr>
              <a:t>型号</a:t>
            </a:r>
          </a:p>
        </p:txBody>
      </p:sp>
    </p:spTree>
    <p:extLst>
      <p:ext uri="{BB962C8B-B14F-4D97-AF65-F5344CB8AC3E}">
        <p14:creationId xmlns:p14="http://schemas.microsoft.com/office/powerpoint/2010/main" val="35923097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4005"/>
                                        </p:tgtEl>
                                        <p:attrNameLst>
                                          <p:attrName>style.visibility</p:attrName>
                                        </p:attrNameLst>
                                      </p:cBhvr>
                                      <p:to>
                                        <p:strVal val="visible"/>
                                      </p:to>
                                    </p:set>
                                    <p:animEffect transition="in" filter="blinds(horizontal)">
                                      <p:cBhvr>
                                        <p:cTn id="7" dur="500"/>
                                        <p:tgtEl>
                                          <p:spTgt spid="38400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4004"/>
                                        </p:tgtEl>
                                        <p:attrNameLst>
                                          <p:attrName>style.visibility</p:attrName>
                                        </p:attrNameLst>
                                      </p:cBhvr>
                                      <p:to>
                                        <p:strVal val="visible"/>
                                      </p:to>
                                    </p:set>
                                    <p:animEffect transition="in" filter="blinds(horizontal)">
                                      <p:cBhvr>
                                        <p:cTn id="10" dur="500"/>
                                        <p:tgtEl>
                                          <p:spTgt spid="38400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384002"/>
                                        </p:tgtEl>
                                        <p:attrNameLst>
                                          <p:attrName>style.visibility</p:attrName>
                                        </p:attrNameLst>
                                      </p:cBhvr>
                                      <p:to>
                                        <p:strVal val="visible"/>
                                      </p:to>
                                    </p:set>
                                    <p:animEffect transition="in" filter="blinds(horizontal)">
                                      <p:cBhvr>
                                        <p:cTn id="24" dur="500"/>
                                        <p:tgtEl>
                                          <p:spTgt spid="38400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84003"/>
                                        </p:tgtEl>
                                        <p:attrNameLst>
                                          <p:attrName>style.visibility</p:attrName>
                                        </p:attrNameLst>
                                      </p:cBhvr>
                                      <p:to>
                                        <p:strVal val="visible"/>
                                      </p:to>
                                    </p:set>
                                    <p:animEffect transition="in" filter="blinds(horizontal)">
                                      <p:cBhvr>
                                        <p:cTn id="27" dur="500"/>
                                        <p:tgtEl>
                                          <p:spTgt spid="3840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84006"/>
                                        </p:tgtEl>
                                        <p:attrNameLst>
                                          <p:attrName>style.visibility</p:attrName>
                                        </p:attrNameLst>
                                      </p:cBhvr>
                                      <p:to>
                                        <p:strVal val="visible"/>
                                      </p:to>
                                    </p:set>
                                    <p:animEffect transition="in" filter="blinds(horizontal)">
                                      <p:cBhvr>
                                        <p:cTn id="32" dur="500"/>
                                        <p:tgtEl>
                                          <p:spTgt spid="38400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84008"/>
                                        </p:tgtEl>
                                        <p:attrNameLst>
                                          <p:attrName>style.visibility</p:attrName>
                                        </p:attrNameLst>
                                      </p:cBhvr>
                                      <p:to>
                                        <p:strVal val="visible"/>
                                      </p:to>
                                    </p:set>
                                    <p:animEffect transition="in" filter="blinds(horizontal)">
                                      <p:cBhvr>
                                        <p:cTn id="35" dur="500"/>
                                        <p:tgtEl>
                                          <p:spTgt spid="38400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384007"/>
                                        </p:tgtEl>
                                        <p:attrNameLst>
                                          <p:attrName>style.visibility</p:attrName>
                                        </p:attrNameLst>
                                      </p:cBhvr>
                                      <p:to>
                                        <p:strVal val="visible"/>
                                      </p:to>
                                    </p:set>
                                    <p:animEffect transition="in" filter="blinds(horizontal)">
                                      <p:cBhvr>
                                        <p:cTn id="45" dur="500"/>
                                        <p:tgtEl>
                                          <p:spTgt spid="38400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84009"/>
                                        </p:tgtEl>
                                        <p:attrNameLst>
                                          <p:attrName>style.visibility</p:attrName>
                                        </p:attrNameLst>
                                      </p:cBhvr>
                                      <p:to>
                                        <p:strVal val="visible"/>
                                      </p:to>
                                    </p:set>
                                    <p:animEffect transition="in" filter="blinds(horizontal)">
                                      <p:cBhvr>
                                        <p:cTn id="48" dur="500"/>
                                        <p:tgtEl>
                                          <p:spTgt spid="38400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linds(horizontal)">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animBg="1"/>
      <p:bldP spid="384004" grpId="0" animBg="1"/>
      <p:bldP spid="384008" grpId="0" animBg="1"/>
      <p:bldP spid="384009"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ext Box 2"/>
          <p:cNvSpPr txBox="1">
            <a:spLocks noChangeArrowheads="1"/>
          </p:cNvSpPr>
          <p:nvPr/>
        </p:nvSpPr>
        <p:spPr bwMode="auto">
          <a:xfrm>
            <a:off x="2438400" y="2133600"/>
            <a:ext cx="1133644"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电容  8个</a:t>
            </a:r>
          </a:p>
        </p:txBody>
      </p:sp>
      <p:pic>
        <p:nvPicPr>
          <p:cNvPr id="385027" name="Picture 3" descr="LM358"/>
          <p:cNvPicPr>
            <a:picLocks noChangeAspect="1" noChangeArrowheads="1"/>
          </p:cNvPicPr>
          <p:nvPr/>
        </p:nvPicPr>
        <p:blipFill>
          <a:blip r:embed="rId2">
            <a:extLst>
              <a:ext uri="{28A0092B-C50C-407E-A947-70E740481C1C}">
                <a14:useLocalDpi xmlns:a14="http://schemas.microsoft.com/office/drawing/2010/main" val="0"/>
              </a:ext>
            </a:extLst>
          </a:blip>
          <a:srcRect l="32001" t="13043" r="36000" b="39131"/>
          <a:stretch>
            <a:fillRect/>
          </a:stretch>
        </p:blipFill>
        <p:spPr bwMode="auto">
          <a:xfrm>
            <a:off x="3352800" y="3657600"/>
            <a:ext cx="9413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028" name="Text Box 4"/>
          <p:cNvSpPr txBox="1">
            <a:spLocks noChangeArrowheads="1"/>
          </p:cNvSpPr>
          <p:nvPr/>
        </p:nvSpPr>
        <p:spPr bwMode="auto">
          <a:xfrm>
            <a:off x="3124200" y="5562601"/>
            <a:ext cx="1365250" cy="366713"/>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LM358  </a:t>
            </a:r>
            <a:r>
              <a:rPr lang="en-US" altLang="zh-CN" sz="1800" b="0">
                <a:latin typeface="Arial" panose="020B0604020202020204" pitchFamily="34" charset="0"/>
              </a:rPr>
              <a:t>1</a:t>
            </a:r>
            <a:r>
              <a:rPr lang="zh-CN" altLang="en-US" sz="1800" b="0">
                <a:latin typeface="Arial" panose="020B0604020202020204" pitchFamily="34" charset="0"/>
              </a:rPr>
              <a:t>个</a:t>
            </a:r>
          </a:p>
        </p:txBody>
      </p:sp>
      <p:sp>
        <p:nvSpPr>
          <p:cNvPr id="385029" name="Text Box 5"/>
          <p:cNvSpPr txBox="1">
            <a:spLocks noChangeArrowheads="1"/>
          </p:cNvSpPr>
          <p:nvPr/>
        </p:nvSpPr>
        <p:spPr bwMode="auto">
          <a:xfrm>
            <a:off x="7467600" y="5410201"/>
            <a:ext cx="1238250" cy="3667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7106   </a:t>
            </a:r>
            <a:r>
              <a:rPr lang="en-US" altLang="zh-CN" sz="1800" b="0">
                <a:latin typeface="Arial" panose="020B0604020202020204" pitchFamily="34" charset="0"/>
              </a:rPr>
              <a:t>1</a:t>
            </a:r>
            <a:r>
              <a:rPr lang="zh-CN" altLang="en-US" sz="1800" b="0">
                <a:latin typeface="Arial" panose="020B0604020202020204" pitchFamily="34" charset="0"/>
              </a:rPr>
              <a:t>个</a:t>
            </a:r>
          </a:p>
        </p:txBody>
      </p:sp>
      <p:pic>
        <p:nvPicPr>
          <p:cNvPr id="22534" name="Picture 7" descr="P4210123"/>
          <p:cNvPicPr>
            <a:picLocks noChangeAspect="1" noChangeArrowheads="1"/>
          </p:cNvPicPr>
          <p:nvPr/>
        </p:nvPicPr>
        <p:blipFill>
          <a:blip r:embed="rId3">
            <a:extLst>
              <a:ext uri="{28A0092B-C50C-407E-A947-70E740481C1C}">
                <a14:useLocalDpi xmlns:a14="http://schemas.microsoft.com/office/drawing/2010/main" val="0"/>
              </a:ext>
            </a:extLst>
          </a:blip>
          <a:srcRect l="4878" t="35609" b="15584"/>
          <a:stretch>
            <a:fillRect/>
          </a:stretch>
        </p:blipFill>
        <p:spPr bwMode="auto">
          <a:xfrm>
            <a:off x="4114800" y="1371601"/>
            <a:ext cx="480060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8" descr="P4200096"/>
          <p:cNvPicPr>
            <a:picLocks noChangeAspect="1" noChangeArrowheads="1"/>
          </p:cNvPicPr>
          <p:nvPr/>
        </p:nvPicPr>
        <p:blipFill>
          <a:blip r:embed="rId4">
            <a:extLst>
              <a:ext uri="{28A0092B-C50C-407E-A947-70E740481C1C}">
                <a14:useLocalDpi xmlns:a14="http://schemas.microsoft.com/office/drawing/2010/main" val="0"/>
              </a:ext>
            </a:extLst>
          </a:blip>
          <a:srcRect l="36923" t="23447" r="47873" b="63522"/>
          <a:stretch>
            <a:fillRect/>
          </a:stretch>
        </p:blipFill>
        <p:spPr bwMode="auto">
          <a:xfrm>
            <a:off x="7467601" y="3733800"/>
            <a:ext cx="11334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Rectangle 10"/>
          <p:cNvSpPr>
            <a:spLocks noGrp="1" noChangeArrowheads="1"/>
          </p:cNvSpPr>
          <p:nvPr>
            <p:ph type="title"/>
          </p:nvPr>
        </p:nvSpPr>
        <p:spPr>
          <a:xfrm>
            <a:off x="2674938" y="368301"/>
            <a:ext cx="6445250" cy="563563"/>
          </a:xfrm>
          <a:noFill/>
        </p:spPr>
        <p:txBody>
          <a:bodyPr>
            <a:normAutofit fontScale="90000"/>
          </a:bodyPr>
          <a:lstStyle/>
          <a:p>
            <a:pPr eaLnBrk="1" hangingPunct="1"/>
            <a:r>
              <a:rPr lang="zh-CN" altLang="en-US" b="1" smtClean="0">
                <a:ea typeface="宋体" panose="02010600030101010101" pitchFamily="2" charset="-122"/>
              </a:rPr>
              <a:t>元器件识别与检测</a:t>
            </a:r>
          </a:p>
        </p:txBody>
      </p:sp>
    </p:spTree>
    <p:extLst>
      <p:ext uri="{BB962C8B-B14F-4D97-AF65-F5344CB8AC3E}">
        <p14:creationId xmlns:p14="http://schemas.microsoft.com/office/powerpoint/2010/main" val="39363277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385026"/>
                                        </p:tgtEl>
                                        <p:attrNameLst>
                                          <p:attrName>style.visibility</p:attrName>
                                        </p:attrNameLst>
                                      </p:cBhvr>
                                      <p:to>
                                        <p:strVal val="visible"/>
                                      </p:to>
                                    </p:set>
                                    <p:animEffect transition="in" filter="diamond(in)">
                                      <p:cBhvr>
                                        <p:cTn id="7" dur="2000"/>
                                        <p:tgtEl>
                                          <p:spTgt spid="3850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5027"/>
                                        </p:tgtEl>
                                        <p:attrNameLst>
                                          <p:attrName>style.visibility</p:attrName>
                                        </p:attrNameLst>
                                      </p:cBhvr>
                                      <p:to>
                                        <p:strVal val="visible"/>
                                      </p:to>
                                    </p:set>
                                    <p:animEffect transition="in" filter="box(in)">
                                      <p:cBhvr>
                                        <p:cTn id="12" dur="500"/>
                                        <p:tgtEl>
                                          <p:spTgt spid="385027"/>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85028"/>
                                        </p:tgtEl>
                                        <p:attrNameLst>
                                          <p:attrName>style.visibility</p:attrName>
                                        </p:attrNameLst>
                                      </p:cBhvr>
                                      <p:to>
                                        <p:strVal val="visible"/>
                                      </p:to>
                                    </p:set>
                                    <p:animEffect transition="in" filter="box(in)">
                                      <p:cBhvr>
                                        <p:cTn id="15" dur="500"/>
                                        <p:tgtEl>
                                          <p:spTgt spid="38502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3559"/>
                                        </p:tgtEl>
                                        <p:attrNameLst>
                                          <p:attrName>style.visibility</p:attrName>
                                        </p:attrNameLst>
                                      </p:cBhvr>
                                      <p:to>
                                        <p:strVal val="visible"/>
                                      </p:to>
                                    </p:set>
                                  </p:childTnLst>
                                </p:cTn>
                              </p:par>
                            </p:childTnLst>
                          </p:cTn>
                        </p:par>
                        <p:par>
                          <p:cTn id="20" fill="hold" nodeType="afterGroup">
                            <p:stCondLst>
                              <p:cond delay="0"/>
                            </p:stCondLst>
                            <p:childTnLst>
                              <p:par>
                                <p:cTn id="21" presetID="3" presetClass="entr" presetSubtype="10" fill="hold" grpId="0" nodeType="afterEffect">
                                  <p:stCondLst>
                                    <p:cond delay="0"/>
                                  </p:stCondLst>
                                  <p:childTnLst>
                                    <p:set>
                                      <p:cBhvr>
                                        <p:cTn id="22" dur="1" fill="hold">
                                          <p:stCondLst>
                                            <p:cond delay="0"/>
                                          </p:stCondLst>
                                        </p:cTn>
                                        <p:tgtEl>
                                          <p:spTgt spid="385029"/>
                                        </p:tgtEl>
                                        <p:attrNameLst>
                                          <p:attrName>style.visibility</p:attrName>
                                        </p:attrNameLst>
                                      </p:cBhvr>
                                      <p:to>
                                        <p:strVal val="visible"/>
                                      </p:to>
                                    </p:set>
                                    <p:animEffect transition="in" filter="blinds(horizontal)">
                                      <p:cBhvr>
                                        <p:cTn id="23" dur="500"/>
                                        <p:tgtEl>
                                          <p:spTgt spid="385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6" grpId="0" animBg="1"/>
      <p:bldP spid="385028" grpId="0" animBg="1"/>
      <p:bldP spid="3850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ext Box 2"/>
          <p:cNvSpPr txBox="1">
            <a:spLocks noChangeArrowheads="1"/>
          </p:cNvSpPr>
          <p:nvPr/>
        </p:nvSpPr>
        <p:spPr bwMode="auto">
          <a:xfrm>
            <a:off x="3219450" y="3321050"/>
            <a:ext cx="1364476"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保险管  1个</a:t>
            </a:r>
          </a:p>
        </p:txBody>
      </p:sp>
      <p:sp>
        <p:nvSpPr>
          <p:cNvPr id="386051" name="Text Box 3"/>
          <p:cNvSpPr txBox="1">
            <a:spLocks noChangeArrowheads="1"/>
          </p:cNvSpPr>
          <p:nvPr/>
        </p:nvSpPr>
        <p:spPr bwMode="auto">
          <a:xfrm>
            <a:off x="6629401" y="3429000"/>
            <a:ext cx="1826141"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通用保险座  2个</a:t>
            </a:r>
          </a:p>
        </p:txBody>
      </p:sp>
      <p:sp>
        <p:nvSpPr>
          <p:cNvPr id="386052" name="Text Box 4"/>
          <p:cNvSpPr txBox="1">
            <a:spLocks noChangeArrowheads="1"/>
          </p:cNvSpPr>
          <p:nvPr/>
        </p:nvSpPr>
        <p:spPr bwMode="auto">
          <a:xfrm>
            <a:off x="3397250" y="5486401"/>
            <a:ext cx="1123950" cy="366713"/>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八针  1个</a:t>
            </a:r>
          </a:p>
        </p:txBody>
      </p:sp>
      <p:sp>
        <p:nvSpPr>
          <p:cNvPr id="386053" name="Text Box 5"/>
          <p:cNvSpPr txBox="1">
            <a:spLocks noChangeArrowheads="1"/>
          </p:cNvSpPr>
          <p:nvPr/>
        </p:nvSpPr>
        <p:spPr bwMode="auto">
          <a:xfrm>
            <a:off x="7010400" y="5715001"/>
            <a:ext cx="1352550" cy="366713"/>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蜂鸣器  1个</a:t>
            </a:r>
          </a:p>
        </p:txBody>
      </p:sp>
      <p:pic>
        <p:nvPicPr>
          <p:cNvPr id="386055" name="Picture 7" descr="IMG_1013"/>
          <p:cNvPicPr>
            <a:picLocks noChangeAspect="1" noChangeArrowheads="1"/>
          </p:cNvPicPr>
          <p:nvPr/>
        </p:nvPicPr>
        <p:blipFill>
          <a:blip r:embed="rId2">
            <a:extLst>
              <a:ext uri="{28A0092B-C50C-407E-A947-70E740481C1C}">
                <a14:useLocalDpi xmlns:a14="http://schemas.microsoft.com/office/drawing/2010/main" val="0"/>
              </a:ext>
            </a:extLst>
          </a:blip>
          <a:srcRect l="35994" t="31059" r="21658" b="29411"/>
          <a:stretch>
            <a:fillRect/>
          </a:stretch>
        </p:blipFill>
        <p:spPr bwMode="auto">
          <a:xfrm>
            <a:off x="6553200" y="4114801"/>
            <a:ext cx="182880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8" descr="P4210119"/>
          <p:cNvPicPr>
            <a:picLocks noChangeAspect="1" noChangeArrowheads="1"/>
          </p:cNvPicPr>
          <p:nvPr/>
        </p:nvPicPr>
        <p:blipFill>
          <a:blip r:embed="rId3">
            <a:extLst>
              <a:ext uri="{28A0092B-C50C-407E-A947-70E740481C1C}">
                <a14:useLocalDpi xmlns:a14="http://schemas.microsoft.com/office/drawing/2010/main" val="0"/>
              </a:ext>
            </a:extLst>
          </a:blip>
          <a:srcRect l="43903" t="30190" r="39024" b="20862"/>
          <a:stretch>
            <a:fillRect/>
          </a:stretch>
        </p:blipFill>
        <p:spPr bwMode="auto">
          <a:xfrm>
            <a:off x="3505200" y="1524000"/>
            <a:ext cx="711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9" descr="P4210117"/>
          <p:cNvPicPr>
            <a:picLocks noChangeAspect="1" noChangeArrowheads="1"/>
          </p:cNvPicPr>
          <p:nvPr/>
        </p:nvPicPr>
        <p:blipFill>
          <a:blip r:embed="rId4">
            <a:extLst>
              <a:ext uri="{28A0092B-C50C-407E-A947-70E740481C1C}">
                <a14:useLocalDpi xmlns:a14="http://schemas.microsoft.com/office/drawing/2010/main" val="0"/>
              </a:ext>
            </a:extLst>
          </a:blip>
          <a:srcRect l="19513" t="38644" r="19511" b="33664"/>
          <a:stretch>
            <a:fillRect/>
          </a:stretch>
        </p:blipFill>
        <p:spPr bwMode="auto">
          <a:xfrm>
            <a:off x="6096000" y="1752600"/>
            <a:ext cx="28575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0" descr="P4210115"/>
          <p:cNvPicPr>
            <a:picLocks noChangeAspect="1" noChangeArrowheads="1"/>
          </p:cNvPicPr>
          <p:nvPr/>
        </p:nvPicPr>
        <p:blipFill>
          <a:blip r:embed="rId5">
            <a:extLst>
              <a:ext uri="{28A0092B-C50C-407E-A947-70E740481C1C}">
                <a14:useLocalDpi xmlns:a14="http://schemas.microsoft.com/office/drawing/2010/main" val="0"/>
              </a:ext>
            </a:extLst>
          </a:blip>
          <a:srcRect l="39024" t="33008" r="36586" b="28201"/>
          <a:stretch>
            <a:fillRect/>
          </a:stretch>
        </p:blipFill>
        <p:spPr bwMode="auto">
          <a:xfrm>
            <a:off x="3429000" y="3886200"/>
            <a:ext cx="1143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Rectangle 12"/>
          <p:cNvSpPr>
            <a:spLocks noGrp="1" noChangeArrowheads="1"/>
          </p:cNvSpPr>
          <p:nvPr>
            <p:ph type="title"/>
          </p:nvPr>
        </p:nvSpPr>
        <p:spPr>
          <a:noFill/>
        </p:spPr>
        <p:txBody>
          <a:bodyPr>
            <a:normAutofit fontScale="90000"/>
          </a:bodyPr>
          <a:lstStyle/>
          <a:p>
            <a:pPr eaLnBrk="1" hangingPunct="1"/>
            <a:r>
              <a:rPr lang="zh-CN" altLang="en-US" b="1" smtClean="0">
                <a:ea typeface="宋体" panose="02010600030101010101" pitchFamily="2" charset="-122"/>
              </a:rPr>
              <a:t>元器件识别与检测</a:t>
            </a:r>
          </a:p>
        </p:txBody>
      </p:sp>
    </p:spTree>
    <p:extLst>
      <p:ext uri="{BB962C8B-B14F-4D97-AF65-F5344CB8AC3E}">
        <p14:creationId xmlns:p14="http://schemas.microsoft.com/office/powerpoint/2010/main" val="5342745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86050"/>
                                        </p:tgtEl>
                                        <p:attrNameLst>
                                          <p:attrName>style.visibility</p:attrName>
                                        </p:attrNameLst>
                                      </p:cBhvr>
                                      <p:to>
                                        <p:strVal val="visible"/>
                                      </p:to>
                                    </p:set>
                                    <p:animEffect transition="in" filter="blinds(horizontal)">
                                      <p:cBhvr>
                                        <p:cTn id="7" dur="500"/>
                                        <p:tgtEl>
                                          <p:spTgt spid="38605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86051"/>
                                        </p:tgtEl>
                                        <p:attrNameLst>
                                          <p:attrName>style.visibility</p:attrName>
                                        </p:attrNameLst>
                                      </p:cBhvr>
                                      <p:to>
                                        <p:strVal val="visible"/>
                                      </p:to>
                                    </p:set>
                                    <p:animEffect transition="in" filter="box(in)">
                                      <p:cBhvr>
                                        <p:cTn id="10" dur="500"/>
                                        <p:tgtEl>
                                          <p:spTgt spid="38605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585"/>
                                        </p:tgtEl>
                                        <p:attrNameLst>
                                          <p:attrName>style.visibility</p:attrName>
                                        </p:attrNameLst>
                                      </p:cBhvr>
                                      <p:to>
                                        <p:strVal val="visible"/>
                                      </p:to>
                                    </p:set>
                                  </p:childTnLst>
                                </p:cTn>
                              </p:par>
                            </p:childTnLst>
                          </p:cTn>
                        </p:par>
                        <p:par>
                          <p:cTn id="15" fill="hold" nodeType="afterGroup">
                            <p:stCondLst>
                              <p:cond delay="0"/>
                            </p:stCondLst>
                            <p:childTnLst>
                              <p:par>
                                <p:cTn id="16" presetID="3" presetClass="entr" presetSubtype="10" fill="hold" grpId="0" nodeType="afterEffect">
                                  <p:stCondLst>
                                    <p:cond delay="0"/>
                                  </p:stCondLst>
                                  <p:childTnLst>
                                    <p:set>
                                      <p:cBhvr>
                                        <p:cTn id="17" dur="1" fill="hold">
                                          <p:stCondLst>
                                            <p:cond delay="0"/>
                                          </p:stCondLst>
                                        </p:cTn>
                                        <p:tgtEl>
                                          <p:spTgt spid="386052"/>
                                        </p:tgtEl>
                                        <p:attrNameLst>
                                          <p:attrName>style.visibility</p:attrName>
                                        </p:attrNameLst>
                                      </p:cBhvr>
                                      <p:to>
                                        <p:strVal val="visible"/>
                                      </p:to>
                                    </p:set>
                                    <p:animEffect transition="in" filter="blinds(horizontal)">
                                      <p:cBhvr>
                                        <p:cTn id="18" dur="500"/>
                                        <p:tgtEl>
                                          <p:spTgt spid="38605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86055"/>
                                        </p:tgtEl>
                                        <p:attrNameLst>
                                          <p:attrName>style.visibility</p:attrName>
                                        </p:attrNameLst>
                                      </p:cBhvr>
                                      <p:to>
                                        <p:strVal val="visible"/>
                                      </p:to>
                                    </p:set>
                                    <p:animEffect transition="in" filter="blinds(horizontal)">
                                      <p:cBhvr>
                                        <p:cTn id="23" dur="500"/>
                                        <p:tgtEl>
                                          <p:spTgt spid="38605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86053"/>
                                        </p:tgtEl>
                                        <p:attrNameLst>
                                          <p:attrName>style.visibility</p:attrName>
                                        </p:attrNameLst>
                                      </p:cBhvr>
                                      <p:to>
                                        <p:strVal val="visible"/>
                                      </p:to>
                                    </p:set>
                                    <p:animEffect transition="in" filter="blinds(horizontal)">
                                      <p:cBhvr>
                                        <p:cTn id="26" dur="500"/>
                                        <p:tgtEl>
                                          <p:spTgt spid="386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0" grpId="0" animBg="1"/>
      <p:bldP spid="386051" grpId="0" animBg="1"/>
      <p:bldP spid="386052" grpId="0" animBg="1"/>
      <p:bldP spid="38605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8" name="WordArt 4"/>
          <p:cNvSpPr>
            <a:spLocks noChangeArrowheads="1" noChangeShapeType="1" noTextEdit="1"/>
          </p:cNvSpPr>
          <p:nvPr/>
        </p:nvSpPr>
        <p:spPr bwMode="gray">
          <a:xfrm>
            <a:off x="6132514" y="3033714"/>
            <a:ext cx="3779837" cy="827087"/>
          </a:xfrm>
          <a:prstGeom prst="rect">
            <a:avLst/>
          </a:prstGeom>
        </p:spPr>
        <p:txBody>
          <a:bodyPr wrap="none" fromWordArt="1">
            <a:prstTxWarp prst="textPlain">
              <a:avLst>
                <a:gd name="adj" fmla="val 50000"/>
              </a:avLst>
            </a:prstTxWarp>
          </a:bodyPr>
          <a:lstStyle/>
          <a:p>
            <a:pPr algn="ctr"/>
            <a:r>
              <a:rPr lang="zh-CN" altLang="en-US" sz="3600" kern="10" dirty="0">
                <a:ln w="12700">
                  <a:solidFill>
                    <a:srgbClr val="000066"/>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rPr>
              <a:t>万用表安装调测</a:t>
            </a:r>
          </a:p>
        </p:txBody>
      </p:sp>
      <p:sp>
        <p:nvSpPr>
          <p:cNvPr id="236553" name="WordArt 9"/>
          <p:cNvSpPr>
            <a:spLocks noChangeArrowheads="1" noChangeShapeType="1" noTextEdit="1"/>
          </p:cNvSpPr>
          <p:nvPr/>
        </p:nvSpPr>
        <p:spPr bwMode="gray">
          <a:xfrm>
            <a:off x="6167439" y="4437064"/>
            <a:ext cx="3779837" cy="827087"/>
          </a:xfrm>
          <a:prstGeom prst="rect">
            <a:avLst/>
          </a:prstGeom>
        </p:spPr>
        <p:txBody>
          <a:bodyPr wrap="none" fromWordArt="1">
            <a:prstTxWarp prst="textPlain">
              <a:avLst>
                <a:gd name="adj" fmla="val 50000"/>
              </a:avLst>
            </a:prstTxWarp>
          </a:bodyPr>
          <a:lstStyle/>
          <a:p>
            <a:pPr algn="ctr">
              <a:defRPr/>
            </a:pPr>
            <a:r>
              <a:rPr lang="zh-CN" altLang="en-US" sz="3600" kern="10">
                <a:ln w="12700">
                  <a:solidFill>
                    <a:srgbClr val="000066"/>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宋体"/>
                <a:ea typeface="宋体"/>
              </a:rPr>
              <a:t>印刷电路板</a:t>
            </a:r>
            <a:r>
              <a:rPr lang="en-US" altLang="zh-CN" sz="3600" kern="10">
                <a:ln w="12700">
                  <a:solidFill>
                    <a:srgbClr val="000066"/>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宋体"/>
                <a:ea typeface="宋体"/>
              </a:rPr>
              <a:t>PCB</a:t>
            </a:r>
            <a:r>
              <a:rPr lang="zh-CN" altLang="en-US" sz="3600" kern="10">
                <a:ln w="12700">
                  <a:solidFill>
                    <a:srgbClr val="000066"/>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宋体"/>
                <a:ea typeface="宋体"/>
              </a:rPr>
              <a:t>设计</a:t>
            </a:r>
          </a:p>
        </p:txBody>
      </p:sp>
      <p:pic>
        <p:nvPicPr>
          <p:cNvPr id="5125" name="Picture 6" descr="D:\教材\新教材封面\电子装配实习教程封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139" y="1165226"/>
            <a:ext cx="3468687" cy="48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549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36548"/>
                                        </p:tgtEl>
                                        <p:attrNameLst>
                                          <p:attrName>style.visibility</p:attrName>
                                        </p:attrNameLst>
                                      </p:cBhvr>
                                      <p:to>
                                        <p:strVal val="visible"/>
                                      </p:to>
                                    </p:set>
                                    <p:animEffect transition="in" filter="wipe(left)">
                                      <p:cBhvr>
                                        <p:cTn id="7" dur="500"/>
                                        <p:tgtEl>
                                          <p:spTgt spid="23654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36553"/>
                                        </p:tgtEl>
                                        <p:attrNameLst>
                                          <p:attrName>style.visibility</p:attrName>
                                        </p:attrNameLst>
                                      </p:cBhvr>
                                      <p:to>
                                        <p:strVal val="visible"/>
                                      </p:to>
                                    </p:set>
                                    <p:animEffect transition="in" filter="wipe(left)">
                                      <p:cBhvr>
                                        <p:cTn id="11" dur="500"/>
                                        <p:tgtEl>
                                          <p:spTgt spid="236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8" name="Rectangle 14"/>
          <p:cNvSpPr>
            <a:spLocks noGrp="1" noChangeArrowheads="1"/>
          </p:cNvSpPr>
          <p:nvPr>
            <p:ph type="title" sz="quarter"/>
          </p:nvPr>
        </p:nvSpPr>
        <p:spPr>
          <a:noFill/>
        </p:spPr>
        <p:txBody>
          <a:bodyPr>
            <a:normAutofit fontScale="90000"/>
          </a:bodyPr>
          <a:lstStyle/>
          <a:p>
            <a:pPr eaLnBrk="1" hangingPunct="1"/>
            <a:r>
              <a:rPr lang="zh-CN" altLang="en-US" b="1" smtClean="0">
                <a:ea typeface="宋体" panose="02010600030101010101" pitchFamily="2" charset="-122"/>
              </a:rPr>
              <a:t>元器件识别与检测</a:t>
            </a:r>
          </a:p>
        </p:txBody>
      </p:sp>
      <p:pic>
        <p:nvPicPr>
          <p:cNvPr id="387074" name="Picture 2" descr="钢珠"/>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773364" y="4175125"/>
            <a:ext cx="1430337" cy="1411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7075" name="Picture 3" descr="输入插孔"/>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bwMode="auto">
          <a:xfrm>
            <a:off x="3048000" y="1676401"/>
            <a:ext cx="1868488" cy="1477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7081" name="Picture 9" descr="电池线"/>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bwMode="auto">
          <a:xfrm>
            <a:off x="6553201" y="1600201"/>
            <a:ext cx="2024063" cy="1495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7076" name="Text Box 4"/>
          <p:cNvSpPr txBox="1">
            <a:spLocks noChangeArrowheads="1"/>
          </p:cNvSpPr>
          <p:nvPr/>
        </p:nvSpPr>
        <p:spPr bwMode="auto">
          <a:xfrm>
            <a:off x="3221039" y="3352800"/>
            <a:ext cx="1595309"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输入插孔  3个</a:t>
            </a:r>
          </a:p>
        </p:txBody>
      </p:sp>
      <p:sp>
        <p:nvSpPr>
          <p:cNvPr id="387077" name="Text Box 5"/>
          <p:cNvSpPr txBox="1">
            <a:spLocks noChangeArrowheads="1"/>
          </p:cNvSpPr>
          <p:nvPr/>
        </p:nvSpPr>
        <p:spPr bwMode="auto">
          <a:xfrm>
            <a:off x="5181601" y="5715000"/>
            <a:ext cx="1595309"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自锁开关  2个</a:t>
            </a:r>
          </a:p>
        </p:txBody>
      </p:sp>
      <p:sp>
        <p:nvSpPr>
          <p:cNvPr id="387078" name="Text Box 6"/>
          <p:cNvSpPr txBox="1">
            <a:spLocks noChangeArrowheads="1"/>
          </p:cNvSpPr>
          <p:nvPr/>
        </p:nvSpPr>
        <p:spPr bwMode="auto">
          <a:xfrm>
            <a:off x="3057525" y="5710238"/>
            <a:ext cx="1069524"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钢珠 2个</a:t>
            </a:r>
          </a:p>
        </p:txBody>
      </p:sp>
      <p:sp>
        <p:nvSpPr>
          <p:cNvPr id="387079" name="Text Box 7"/>
          <p:cNvSpPr txBox="1">
            <a:spLocks noChangeArrowheads="1"/>
          </p:cNvSpPr>
          <p:nvPr/>
        </p:nvSpPr>
        <p:spPr bwMode="auto">
          <a:xfrm>
            <a:off x="6934200" y="3352800"/>
            <a:ext cx="1364476"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电池线  1个</a:t>
            </a:r>
          </a:p>
        </p:txBody>
      </p:sp>
      <p:sp>
        <p:nvSpPr>
          <p:cNvPr id="387080" name="Text Box 8"/>
          <p:cNvSpPr txBox="1">
            <a:spLocks noChangeArrowheads="1"/>
          </p:cNvSpPr>
          <p:nvPr/>
        </p:nvSpPr>
        <p:spPr bwMode="auto">
          <a:xfrm>
            <a:off x="7620000" y="5715000"/>
            <a:ext cx="1364476"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导线胶  1个</a:t>
            </a:r>
          </a:p>
        </p:txBody>
      </p:sp>
      <p:pic>
        <p:nvPicPr>
          <p:cNvPr id="387082" name="Picture 10" descr="导线胶"/>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4572001"/>
            <a:ext cx="2133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2" descr="P4210121"/>
          <p:cNvPicPr>
            <a:picLocks noChangeAspect="1" noChangeArrowheads="1"/>
          </p:cNvPicPr>
          <p:nvPr/>
        </p:nvPicPr>
        <p:blipFill>
          <a:blip r:embed="rId6">
            <a:extLst>
              <a:ext uri="{28A0092B-C50C-407E-A947-70E740481C1C}">
                <a14:useLocalDpi xmlns:a14="http://schemas.microsoft.com/office/drawing/2010/main" val="0"/>
              </a:ext>
            </a:extLst>
          </a:blip>
          <a:srcRect l="31708" t="33008" r="31708" b="31010"/>
          <a:stretch>
            <a:fillRect/>
          </a:stretch>
        </p:blipFill>
        <p:spPr bwMode="auto">
          <a:xfrm>
            <a:off x="5105400" y="4267201"/>
            <a:ext cx="17145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4483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7075"/>
                                        </p:tgtEl>
                                        <p:attrNameLst>
                                          <p:attrName>style.visibility</p:attrName>
                                        </p:attrNameLst>
                                      </p:cBhvr>
                                      <p:to>
                                        <p:strVal val="visible"/>
                                      </p:to>
                                    </p:set>
                                    <p:animEffect transition="in" filter="blinds(horizontal)">
                                      <p:cBhvr>
                                        <p:cTn id="7" dur="500"/>
                                        <p:tgtEl>
                                          <p:spTgt spid="38707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7076"/>
                                        </p:tgtEl>
                                        <p:attrNameLst>
                                          <p:attrName>style.visibility</p:attrName>
                                        </p:attrNameLst>
                                      </p:cBhvr>
                                      <p:to>
                                        <p:strVal val="visible"/>
                                      </p:to>
                                    </p:set>
                                    <p:animEffect transition="in" filter="blinds(horizontal)">
                                      <p:cBhvr>
                                        <p:cTn id="10" dur="500"/>
                                        <p:tgtEl>
                                          <p:spTgt spid="3870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387081"/>
                                        </p:tgtEl>
                                        <p:attrNameLst>
                                          <p:attrName>style.visibility</p:attrName>
                                        </p:attrNameLst>
                                      </p:cBhvr>
                                      <p:to>
                                        <p:strVal val="visible"/>
                                      </p:to>
                                    </p:set>
                                    <p:animEffect transition="in" filter="box(in)">
                                      <p:cBhvr>
                                        <p:cTn id="15" dur="500"/>
                                        <p:tgtEl>
                                          <p:spTgt spid="387081"/>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87079"/>
                                        </p:tgtEl>
                                        <p:attrNameLst>
                                          <p:attrName>style.visibility</p:attrName>
                                        </p:attrNameLst>
                                      </p:cBhvr>
                                      <p:to>
                                        <p:strVal val="visible"/>
                                      </p:to>
                                    </p:set>
                                    <p:animEffect transition="in" filter="box(in)">
                                      <p:cBhvr>
                                        <p:cTn id="18" dur="500"/>
                                        <p:tgtEl>
                                          <p:spTgt spid="38707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87074"/>
                                        </p:tgtEl>
                                        <p:attrNameLst>
                                          <p:attrName>style.visibility</p:attrName>
                                        </p:attrNameLst>
                                      </p:cBhvr>
                                      <p:to>
                                        <p:strVal val="visible"/>
                                      </p:to>
                                    </p:set>
                                    <p:animEffect transition="in" filter="blinds(horizontal)">
                                      <p:cBhvr>
                                        <p:cTn id="23" dur="500"/>
                                        <p:tgtEl>
                                          <p:spTgt spid="38707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87078"/>
                                        </p:tgtEl>
                                        <p:attrNameLst>
                                          <p:attrName>style.visibility</p:attrName>
                                        </p:attrNameLst>
                                      </p:cBhvr>
                                      <p:to>
                                        <p:strVal val="visible"/>
                                      </p:to>
                                    </p:set>
                                    <p:animEffect transition="in" filter="blinds(horizontal)">
                                      <p:cBhvr>
                                        <p:cTn id="26" dur="500"/>
                                        <p:tgtEl>
                                          <p:spTgt spid="38707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8" presetClass="entr" presetSubtype="16" fill="hold" grpId="0" nodeType="withEffect">
                                  <p:stCondLst>
                                    <p:cond delay="0"/>
                                  </p:stCondLst>
                                  <p:childTnLst>
                                    <p:set>
                                      <p:cBhvr>
                                        <p:cTn id="32" dur="1" fill="hold">
                                          <p:stCondLst>
                                            <p:cond delay="0"/>
                                          </p:stCondLst>
                                        </p:cTn>
                                        <p:tgtEl>
                                          <p:spTgt spid="387077"/>
                                        </p:tgtEl>
                                        <p:attrNameLst>
                                          <p:attrName>style.visibility</p:attrName>
                                        </p:attrNameLst>
                                      </p:cBhvr>
                                      <p:to>
                                        <p:strVal val="visible"/>
                                      </p:to>
                                    </p:set>
                                    <p:animEffect transition="in" filter="diamond(in)">
                                      <p:cBhvr>
                                        <p:cTn id="33" dur="2000"/>
                                        <p:tgtEl>
                                          <p:spTgt spid="38707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 presetClass="entr" presetSubtype="10" fill="hold" nodeType="clickEffect">
                                  <p:stCondLst>
                                    <p:cond delay="0"/>
                                  </p:stCondLst>
                                  <p:childTnLst>
                                    <p:set>
                                      <p:cBhvr>
                                        <p:cTn id="37" dur="1" fill="hold">
                                          <p:stCondLst>
                                            <p:cond delay="0"/>
                                          </p:stCondLst>
                                        </p:cTn>
                                        <p:tgtEl>
                                          <p:spTgt spid="387082"/>
                                        </p:tgtEl>
                                        <p:attrNameLst>
                                          <p:attrName>style.visibility</p:attrName>
                                        </p:attrNameLst>
                                      </p:cBhvr>
                                      <p:to>
                                        <p:strVal val="visible"/>
                                      </p:to>
                                    </p:set>
                                    <p:animEffect transition="in" filter="checkerboard(across)">
                                      <p:cBhvr>
                                        <p:cTn id="38" dur="500"/>
                                        <p:tgtEl>
                                          <p:spTgt spid="387082"/>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387080"/>
                                        </p:tgtEl>
                                        <p:attrNameLst>
                                          <p:attrName>style.visibility</p:attrName>
                                        </p:attrNameLst>
                                      </p:cBhvr>
                                      <p:to>
                                        <p:strVal val="visible"/>
                                      </p:to>
                                    </p:set>
                                    <p:animEffect transition="in" filter="checkerboard(across)">
                                      <p:cBhvr>
                                        <p:cTn id="41" dur="500"/>
                                        <p:tgtEl>
                                          <p:spTgt spid="387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6" grpId="0" animBg="1"/>
      <p:bldP spid="387077" grpId="0" animBg="1"/>
      <p:bldP spid="387078" grpId="0" animBg="1"/>
      <p:bldP spid="387079" grpId="0" animBg="1"/>
      <p:bldP spid="38708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Text Box 2"/>
          <p:cNvSpPr txBox="1">
            <a:spLocks noChangeArrowheads="1"/>
          </p:cNvSpPr>
          <p:nvPr/>
        </p:nvSpPr>
        <p:spPr bwMode="auto">
          <a:xfrm>
            <a:off x="3124200" y="3505201"/>
            <a:ext cx="1581150" cy="366713"/>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旋钮弹簧  2个</a:t>
            </a:r>
          </a:p>
        </p:txBody>
      </p:sp>
      <p:sp>
        <p:nvSpPr>
          <p:cNvPr id="388099" name="Text Box 3"/>
          <p:cNvSpPr txBox="1">
            <a:spLocks noChangeArrowheads="1"/>
          </p:cNvSpPr>
          <p:nvPr/>
        </p:nvSpPr>
        <p:spPr bwMode="auto">
          <a:xfrm>
            <a:off x="7162800" y="3581400"/>
            <a:ext cx="1261884"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螺钉  10个</a:t>
            </a:r>
          </a:p>
        </p:txBody>
      </p:sp>
      <p:sp>
        <p:nvSpPr>
          <p:cNvPr id="388100" name="Text Box 4"/>
          <p:cNvSpPr txBox="1">
            <a:spLocks noChangeArrowheads="1"/>
          </p:cNvSpPr>
          <p:nvPr/>
        </p:nvSpPr>
        <p:spPr bwMode="auto">
          <a:xfrm>
            <a:off x="3282950" y="5530850"/>
            <a:ext cx="1069524"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簧片 5个</a:t>
            </a:r>
          </a:p>
        </p:txBody>
      </p:sp>
      <p:sp>
        <p:nvSpPr>
          <p:cNvPr id="388101" name="Text Box 5"/>
          <p:cNvSpPr txBox="1">
            <a:spLocks noChangeArrowheads="1"/>
          </p:cNvSpPr>
          <p:nvPr/>
        </p:nvSpPr>
        <p:spPr bwMode="auto">
          <a:xfrm>
            <a:off x="7162800" y="5562600"/>
            <a:ext cx="1364476"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液晶片  1个</a:t>
            </a:r>
          </a:p>
        </p:txBody>
      </p:sp>
      <p:pic>
        <p:nvPicPr>
          <p:cNvPr id="388102" name="Picture 6" descr="簧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114800"/>
            <a:ext cx="144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8" descr="P4210112"/>
          <p:cNvPicPr>
            <a:picLocks noChangeAspect="1" noChangeArrowheads="1"/>
          </p:cNvPicPr>
          <p:nvPr/>
        </p:nvPicPr>
        <p:blipFill>
          <a:blip r:embed="rId3">
            <a:extLst>
              <a:ext uri="{28A0092B-C50C-407E-A947-70E740481C1C}">
                <a14:useLocalDpi xmlns:a14="http://schemas.microsoft.com/office/drawing/2010/main" val="0"/>
              </a:ext>
            </a:extLst>
          </a:blip>
          <a:srcRect l="31708" t="35826" r="24390" b="32277"/>
          <a:stretch>
            <a:fillRect/>
          </a:stretch>
        </p:blipFill>
        <p:spPr bwMode="auto">
          <a:xfrm>
            <a:off x="6934200" y="4267200"/>
            <a:ext cx="20574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9" descr="P4200110"/>
          <p:cNvPicPr>
            <a:picLocks noChangeAspect="1" noChangeArrowheads="1"/>
          </p:cNvPicPr>
          <p:nvPr/>
        </p:nvPicPr>
        <p:blipFill>
          <a:blip r:embed="rId4">
            <a:extLst>
              <a:ext uri="{28A0092B-C50C-407E-A947-70E740481C1C}">
                <a14:useLocalDpi xmlns:a14="http://schemas.microsoft.com/office/drawing/2010/main" val="0"/>
              </a:ext>
            </a:extLst>
          </a:blip>
          <a:srcRect l="9756" t="16098" r="19672" b="22519"/>
          <a:stretch>
            <a:fillRect/>
          </a:stretch>
        </p:blipFill>
        <p:spPr bwMode="auto">
          <a:xfrm>
            <a:off x="6324600" y="1524001"/>
            <a:ext cx="28194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10" descr="P4210118"/>
          <p:cNvPicPr>
            <a:picLocks noChangeAspect="1" noChangeArrowheads="1"/>
          </p:cNvPicPr>
          <p:nvPr/>
        </p:nvPicPr>
        <p:blipFill>
          <a:blip r:embed="rId5">
            <a:extLst>
              <a:ext uri="{28A0092B-C50C-407E-A947-70E740481C1C}">
                <a14:useLocalDpi xmlns:a14="http://schemas.microsoft.com/office/drawing/2010/main" val="0"/>
              </a:ext>
            </a:extLst>
          </a:blip>
          <a:srcRect l="36586" t="41463" r="34146" b="35231"/>
          <a:stretch>
            <a:fillRect/>
          </a:stretch>
        </p:blipFill>
        <p:spPr bwMode="auto">
          <a:xfrm>
            <a:off x="2514600" y="1676401"/>
            <a:ext cx="2590800"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Rectangle 12"/>
          <p:cNvSpPr>
            <a:spLocks noGrp="1" noChangeArrowheads="1"/>
          </p:cNvSpPr>
          <p:nvPr>
            <p:ph type="title"/>
          </p:nvPr>
        </p:nvSpPr>
        <p:spPr>
          <a:noFill/>
        </p:spPr>
        <p:txBody>
          <a:bodyPr>
            <a:normAutofit fontScale="90000"/>
          </a:bodyPr>
          <a:lstStyle/>
          <a:p>
            <a:pPr eaLnBrk="1" hangingPunct="1"/>
            <a:r>
              <a:rPr lang="zh-CN" altLang="en-US" b="1" smtClean="0">
                <a:ea typeface="宋体" panose="02010600030101010101" pitchFamily="2" charset="-122"/>
              </a:rPr>
              <a:t>元器件识别与检测</a:t>
            </a:r>
          </a:p>
        </p:txBody>
      </p:sp>
    </p:spTree>
    <p:extLst>
      <p:ext uri="{BB962C8B-B14F-4D97-AF65-F5344CB8AC3E}">
        <p14:creationId xmlns:p14="http://schemas.microsoft.com/office/powerpoint/2010/main" val="39009323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88098"/>
                                        </p:tgtEl>
                                        <p:attrNameLst>
                                          <p:attrName>style.visibility</p:attrName>
                                        </p:attrNameLst>
                                      </p:cBhvr>
                                      <p:to>
                                        <p:strVal val="visible"/>
                                      </p:to>
                                    </p:set>
                                    <p:animEffect transition="in" filter="blinds(horizontal)">
                                      <p:cBhvr>
                                        <p:cTn id="7" dur="500"/>
                                        <p:tgtEl>
                                          <p:spTgt spid="3880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6632"/>
                                        </p:tgtEl>
                                        <p:attrNameLst>
                                          <p:attrName>style.visibility</p:attrName>
                                        </p:attrNameLst>
                                      </p:cBhvr>
                                      <p:to>
                                        <p:strVal val="visible"/>
                                      </p:to>
                                    </p:set>
                                  </p:childTnLst>
                                </p:cTn>
                              </p:par>
                              <p:par>
                                <p:cTn id="12" presetID="4" presetClass="entr" presetSubtype="16" fill="hold" grpId="0" nodeType="withEffect">
                                  <p:stCondLst>
                                    <p:cond delay="0"/>
                                  </p:stCondLst>
                                  <p:childTnLst>
                                    <p:set>
                                      <p:cBhvr>
                                        <p:cTn id="13" dur="1" fill="hold">
                                          <p:stCondLst>
                                            <p:cond delay="0"/>
                                          </p:stCondLst>
                                        </p:cTn>
                                        <p:tgtEl>
                                          <p:spTgt spid="388099"/>
                                        </p:tgtEl>
                                        <p:attrNameLst>
                                          <p:attrName>style.visibility</p:attrName>
                                        </p:attrNameLst>
                                      </p:cBhvr>
                                      <p:to>
                                        <p:strVal val="visible"/>
                                      </p:to>
                                    </p:set>
                                    <p:animEffect transition="in" filter="box(in)">
                                      <p:cBhvr>
                                        <p:cTn id="14" dur="500"/>
                                        <p:tgtEl>
                                          <p:spTgt spid="38809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388102"/>
                                        </p:tgtEl>
                                        <p:attrNameLst>
                                          <p:attrName>style.visibility</p:attrName>
                                        </p:attrNameLst>
                                      </p:cBhvr>
                                      <p:to>
                                        <p:strVal val="visible"/>
                                      </p:to>
                                    </p:set>
                                    <p:animEffect transition="in" filter="checkerboard(across)">
                                      <p:cBhvr>
                                        <p:cTn id="19" dur="500"/>
                                        <p:tgtEl>
                                          <p:spTgt spid="388102"/>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388100"/>
                                        </p:tgtEl>
                                        <p:attrNameLst>
                                          <p:attrName>style.visibility</p:attrName>
                                        </p:attrNameLst>
                                      </p:cBhvr>
                                      <p:to>
                                        <p:strVal val="visible"/>
                                      </p:to>
                                    </p:set>
                                    <p:animEffect transition="in" filter="checkerboard(across)">
                                      <p:cBhvr>
                                        <p:cTn id="22" dur="500"/>
                                        <p:tgtEl>
                                          <p:spTgt spid="3881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6631"/>
                                        </p:tgtEl>
                                        <p:attrNameLst>
                                          <p:attrName>style.visibility</p:attrName>
                                        </p:attrNameLst>
                                      </p:cBhvr>
                                      <p:to>
                                        <p:strVal val="visible"/>
                                      </p:to>
                                    </p:set>
                                  </p:childTnLst>
                                </p:cTn>
                              </p:par>
                              <p:par>
                                <p:cTn id="27" presetID="3" presetClass="entr" presetSubtype="10" fill="hold" grpId="0" nodeType="withEffect">
                                  <p:stCondLst>
                                    <p:cond delay="0"/>
                                  </p:stCondLst>
                                  <p:childTnLst>
                                    <p:set>
                                      <p:cBhvr>
                                        <p:cTn id="28" dur="1" fill="hold">
                                          <p:stCondLst>
                                            <p:cond delay="0"/>
                                          </p:stCondLst>
                                        </p:cTn>
                                        <p:tgtEl>
                                          <p:spTgt spid="388101"/>
                                        </p:tgtEl>
                                        <p:attrNameLst>
                                          <p:attrName>style.visibility</p:attrName>
                                        </p:attrNameLst>
                                      </p:cBhvr>
                                      <p:to>
                                        <p:strVal val="visible"/>
                                      </p:to>
                                    </p:set>
                                    <p:animEffect transition="in" filter="blinds(horizontal)">
                                      <p:cBhvr>
                                        <p:cTn id="29" dur="500"/>
                                        <p:tgtEl>
                                          <p:spTgt spid="388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098" grpId="0" animBg="1"/>
      <p:bldP spid="388099" grpId="0" animBg="1"/>
      <p:bldP spid="388100" grpId="0" animBg="1"/>
      <p:bldP spid="38810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4" name="Rectangle 12"/>
          <p:cNvSpPr>
            <a:spLocks noGrp="1" noChangeArrowheads="1"/>
          </p:cNvSpPr>
          <p:nvPr>
            <p:ph type="title"/>
          </p:nvPr>
        </p:nvSpPr>
        <p:spPr>
          <a:noFill/>
        </p:spPr>
        <p:txBody>
          <a:bodyPr>
            <a:normAutofit fontScale="90000"/>
          </a:bodyPr>
          <a:lstStyle/>
          <a:p>
            <a:pPr eaLnBrk="1" hangingPunct="1"/>
            <a:r>
              <a:rPr lang="zh-CN" altLang="en-US" b="1" smtClean="0">
                <a:ea typeface="宋体" panose="02010600030101010101" pitchFamily="2" charset="-122"/>
              </a:rPr>
              <a:t>元器件识别与检测</a:t>
            </a:r>
          </a:p>
        </p:txBody>
      </p:sp>
      <p:pic>
        <p:nvPicPr>
          <p:cNvPr id="389122" name="Picture 2" descr="面板"/>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240214" y="2187575"/>
            <a:ext cx="1741487" cy="3043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26" name="Picture 6" descr="电池盖板"/>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bwMode="auto">
          <a:xfrm>
            <a:off x="2133600" y="4343400"/>
            <a:ext cx="1493838" cy="1487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23" name="Text Box 3"/>
          <p:cNvSpPr txBox="1">
            <a:spLocks noChangeArrowheads="1"/>
          </p:cNvSpPr>
          <p:nvPr/>
        </p:nvSpPr>
        <p:spPr bwMode="auto">
          <a:xfrm>
            <a:off x="2133600" y="3733800"/>
            <a:ext cx="1364476"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线路板  1块</a:t>
            </a:r>
          </a:p>
        </p:txBody>
      </p:sp>
      <p:sp>
        <p:nvSpPr>
          <p:cNvPr id="389124" name="Text Box 4"/>
          <p:cNvSpPr txBox="1">
            <a:spLocks noChangeArrowheads="1"/>
          </p:cNvSpPr>
          <p:nvPr/>
        </p:nvSpPr>
        <p:spPr bwMode="auto">
          <a:xfrm>
            <a:off x="4648200" y="5562600"/>
            <a:ext cx="1133644"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面板  1个</a:t>
            </a:r>
          </a:p>
        </p:txBody>
      </p:sp>
      <p:sp>
        <p:nvSpPr>
          <p:cNvPr id="389125" name="Text Box 5"/>
          <p:cNvSpPr txBox="1">
            <a:spLocks noChangeArrowheads="1"/>
          </p:cNvSpPr>
          <p:nvPr/>
        </p:nvSpPr>
        <p:spPr bwMode="auto">
          <a:xfrm>
            <a:off x="2133601" y="5943600"/>
            <a:ext cx="1595309" cy="369332"/>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电池盖板  1个</a:t>
            </a:r>
          </a:p>
        </p:txBody>
      </p:sp>
      <p:sp>
        <p:nvSpPr>
          <p:cNvPr id="389128" name="Text Box 8"/>
          <p:cNvSpPr txBox="1">
            <a:spLocks noChangeArrowheads="1"/>
          </p:cNvSpPr>
          <p:nvPr/>
        </p:nvSpPr>
        <p:spPr bwMode="auto">
          <a:xfrm>
            <a:off x="7924800" y="5486401"/>
            <a:ext cx="1809750" cy="366713"/>
          </a:xfrm>
          <a:prstGeom prst="rect">
            <a:avLst/>
          </a:prstGeom>
          <a:solidFill>
            <a:srgbClr val="FF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1800" b="0">
                <a:latin typeface="Arial" panose="020B0604020202020204" pitchFamily="34" charset="0"/>
              </a:rPr>
              <a:t>后盖及胶套  1个</a:t>
            </a:r>
          </a:p>
        </p:txBody>
      </p:sp>
      <p:pic>
        <p:nvPicPr>
          <p:cNvPr id="389129" name="Picture 9" descr="IMG_1014"/>
          <p:cNvPicPr>
            <a:picLocks noChangeAspect="1" noChangeArrowheads="1"/>
          </p:cNvPicPr>
          <p:nvPr/>
        </p:nvPicPr>
        <p:blipFill>
          <a:blip r:embed="rId4">
            <a:extLst>
              <a:ext uri="{28A0092B-C50C-407E-A947-70E740481C1C}">
                <a14:useLocalDpi xmlns:a14="http://schemas.microsoft.com/office/drawing/2010/main" val="0"/>
              </a:ext>
            </a:extLst>
          </a:blip>
          <a:srcRect l="6804" t="19995" r="5426" b="25308"/>
          <a:stretch>
            <a:fillRect/>
          </a:stretch>
        </p:blipFill>
        <p:spPr bwMode="auto">
          <a:xfrm>
            <a:off x="6781800" y="2667001"/>
            <a:ext cx="35052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10" descr="P4200096"/>
          <p:cNvPicPr>
            <a:picLocks noChangeAspect="1" noChangeArrowheads="1"/>
          </p:cNvPicPr>
          <p:nvPr/>
        </p:nvPicPr>
        <p:blipFill>
          <a:blip r:embed="rId5">
            <a:extLst>
              <a:ext uri="{28A0092B-C50C-407E-A947-70E740481C1C}">
                <a14:useLocalDpi xmlns:a14="http://schemas.microsoft.com/office/drawing/2010/main" val="0"/>
              </a:ext>
            </a:extLst>
          </a:blip>
          <a:srcRect l="26064" t="21819" r="19638" b="17917"/>
          <a:stretch>
            <a:fillRect/>
          </a:stretch>
        </p:blipFill>
        <p:spPr bwMode="auto">
          <a:xfrm>
            <a:off x="2209801" y="1600200"/>
            <a:ext cx="133826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815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89123"/>
                                        </p:tgtEl>
                                        <p:attrNameLst>
                                          <p:attrName>style.visibility</p:attrName>
                                        </p:attrNameLst>
                                      </p:cBhvr>
                                      <p:to>
                                        <p:strVal val="visible"/>
                                      </p:to>
                                    </p:set>
                                    <p:animEffect transition="in" filter="blinds(horizontal)">
                                      <p:cBhvr>
                                        <p:cTn id="7" dur="500"/>
                                        <p:tgtEl>
                                          <p:spTgt spid="3891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9126"/>
                                        </p:tgtEl>
                                        <p:attrNameLst>
                                          <p:attrName>style.visibility</p:attrName>
                                        </p:attrNameLst>
                                      </p:cBhvr>
                                      <p:to>
                                        <p:strVal val="visible"/>
                                      </p:to>
                                    </p:set>
                                    <p:animEffect transition="in" filter="box(in)">
                                      <p:cBhvr>
                                        <p:cTn id="12" dur="500"/>
                                        <p:tgtEl>
                                          <p:spTgt spid="389126"/>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89125"/>
                                        </p:tgtEl>
                                        <p:attrNameLst>
                                          <p:attrName>style.visibility</p:attrName>
                                        </p:attrNameLst>
                                      </p:cBhvr>
                                      <p:to>
                                        <p:strVal val="visible"/>
                                      </p:to>
                                    </p:set>
                                    <p:animEffect transition="in" filter="box(in)">
                                      <p:cBhvr>
                                        <p:cTn id="15" dur="500"/>
                                        <p:tgtEl>
                                          <p:spTgt spid="38912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nodeType="clickEffect">
                                  <p:stCondLst>
                                    <p:cond delay="0"/>
                                  </p:stCondLst>
                                  <p:childTnLst>
                                    <p:set>
                                      <p:cBhvr>
                                        <p:cTn id="19" dur="1" fill="hold">
                                          <p:stCondLst>
                                            <p:cond delay="0"/>
                                          </p:stCondLst>
                                        </p:cTn>
                                        <p:tgtEl>
                                          <p:spTgt spid="389122"/>
                                        </p:tgtEl>
                                        <p:attrNameLst>
                                          <p:attrName>style.visibility</p:attrName>
                                        </p:attrNameLst>
                                      </p:cBhvr>
                                      <p:to>
                                        <p:strVal val="visible"/>
                                      </p:to>
                                    </p:set>
                                    <p:animEffect transition="in" filter="diamond(in)">
                                      <p:cBhvr>
                                        <p:cTn id="20" dur="2000"/>
                                        <p:tgtEl>
                                          <p:spTgt spid="389122"/>
                                        </p:tgtEl>
                                      </p:cBhvr>
                                    </p:animEffect>
                                  </p:childTnLst>
                                </p:cTn>
                              </p:par>
                              <p:par>
                                <p:cTn id="21" presetID="8" presetClass="entr" presetSubtype="16" fill="hold" grpId="0" nodeType="withEffect">
                                  <p:stCondLst>
                                    <p:cond delay="0"/>
                                  </p:stCondLst>
                                  <p:childTnLst>
                                    <p:set>
                                      <p:cBhvr>
                                        <p:cTn id="22" dur="1" fill="hold">
                                          <p:stCondLst>
                                            <p:cond delay="0"/>
                                          </p:stCondLst>
                                        </p:cTn>
                                        <p:tgtEl>
                                          <p:spTgt spid="389124"/>
                                        </p:tgtEl>
                                        <p:attrNameLst>
                                          <p:attrName>style.visibility</p:attrName>
                                        </p:attrNameLst>
                                      </p:cBhvr>
                                      <p:to>
                                        <p:strVal val="visible"/>
                                      </p:to>
                                    </p:set>
                                    <p:animEffect transition="in" filter="diamond(in)">
                                      <p:cBhvr>
                                        <p:cTn id="23" dur="2000"/>
                                        <p:tgtEl>
                                          <p:spTgt spid="38912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389129"/>
                                        </p:tgtEl>
                                        <p:attrNameLst>
                                          <p:attrName>style.visibility</p:attrName>
                                        </p:attrNameLst>
                                      </p:cBhvr>
                                      <p:to>
                                        <p:strVal val="visible"/>
                                      </p:to>
                                    </p:set>
                                    <p:animEffect transition="in" filter="blinds(horizontal)">
                                      <p:cBhvr>
                                        <p:cTn id="28" dur="500"/>
                                        <p:tgtEl>
                                          <p:spTgt spid="38912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89128"/>
                                        </p:tgtEl>
                                        <p:attrNameLst>
                                          <p:attrName>style.visibility</p:attrName>
                                        </p:attrNameLst>
                                      </p:cBhvr>
                                      <p:to>
                                        <p:strVal val="visible"/>
                                      </p:to>
                                    </p:set>
                                    <p:animEffect transition="in" filter="blinds(horizontal)">
                                      <p:cBhvr>
                                        <p:cTn id="31" dur="500"/>
                                        <p:tgtEl>
                                          <p:spTgt spid="389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3" grpId="0" animBg="1"/>
      <p:bldP spid="389124" grpId="0" animBg="1"/>
      <p:bldP spid="389125" grpId="0" animBg="1"/>
      <p:bldP spid="3891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8"/>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元器件识别与检测</a:t>
            </a:r>
          </a:p>
        </p:txBody>
      </p:sp>
      <p:sp>
        <p:nvSpPr>
          <p:cNvPr id="390153" name="AutoShape 9"/>
          <p:cNvSpPr>
            <a:spLocks noChangeArrowheads="1"/>
          </p:cNvSpPr>
          <p:nvPr/>
        </p:nvSpPr>
        <p:spPr bwMode="gray">
          <a:xfrm>
            <a:off x="1847850" y="1376363"/>
            <a:ext cx="2484438"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dirty="0">
                <a:solidFill>
                  <a:schemeClr val="bg1"/>
                </a:solidFill>
                <a:latin typeface="幼圆" pitchFamily="49" charset="-122"/>
                <a:ea typeface="幼圆" pitchFamily="49" charset="-122"/>
              </a:rPr>
              <a:t>电阻色环读法 </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187826" y="981075"/>
            <a:ext cx="4932363" cy="532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Tree>
    <p:extLst>
      <p:ext uri="{BB962C8B-B14F-4D97-AF65-F5344CB8AC3E}">
        <p14:creationId xmlns:p14="http://schemas.microsoft.com/office/powerpoint/2010/main" val="41676579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8" name="Picture 4"/>
          <p:cNvPicPr>
            <a:picLocks noChangeAspect="1" noChangeArrowheads="1"/>
          </p:cNvPicPr>
          <p:nvPr/>
        </p:nvPicPr>
        <p:blipFill>
          <a:blip r:embed="rId2">
            <a:extLst>
              <a:ext uri="{28A0092B-C50C-407E-A947-70E740481C1C}">
                <a14:useLocalDpi xmlns:a14="http://schemas.microsoft.com/office/drawing/2010/main" val="0"/>
              </a:ext>
            </a:extLst>
          </a:blip>
          <a:srcRect l="21875" t="43333" r="19376" b="33333"/>
          <a:stretch>
            <a:fillRect/>
          </a:stretch>
        </p:blipFill>
        <p:spPr bwMode="auto">
          <a:xfrm>
            <a:off x="3035300" y="3429001"/>
            <a:ext cx="6172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149" name="Rectangle 5"/>
          <p:cNvSpPr>
            <a:spLocks noChangeArrowheads="1"/>
          </p:cNvSpPr>
          <p:nvPr/>
        </p:nvSpPr>
        <p:spPr bwMode="auto">
          <a:xfrm>
            <a:off x="1905000" y="5410201"/>
            <a:ext cx="8305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kumimoji="1" lang="zh-CN" altLang="en-US" sz="2400" b="0">
                <a:solidFill>
                  <a:schemeClr val="accent1"/>
                </a:solidFill>
                <a:latin typeface="Times New Roman" panose="02020603050405020304" pitchFamily="18" charset="0"/>
              </a:rPr>
              <a:t>      </a:t>
            </a:r>
            <a:r>
              <a:rPr kumimoji="1" lang="zh-CN" altLang="en-US" sz="2400">
                <a:solidFill>
                  <a:schemeClr val="accent1"/>
                </a:solidFill>
                <a:latin typeface="Times New Roman" panose="02020603050405020304" pitchFamily="18" charset="0"/>
              </a:rPr>
              <a:t>注：830T所用的电阻为上图所示的</a:t>
            </a:r>
            <a:r>
              <a:rPr kumimoji="1" lang="zh-CN" altLang="en-US" sz="2400">
                <a:solidFill>
                  <a:srgbClr val="FF0000"/>
                </a:solidFill>
                <a:latin typeface="Times New Roman" panose="02020603050405020304" pitchFamily="18" charset="0"/>
              </a:rPr>
              <a:t>五环电阻</a:t>
            </a:r>
            <a:r>
              <a:rPr kumimoji="1" lang="zh-CN" altLang="en-US" sz="2400">
                <a:solidFill>
                  <a:schemeClr val="accent1"/>
                </a:solidFill>
                <a:latin typeface="Times New Roman" panose="02020603050405020304" pitchFamily="18" charset="0"/>
              </a:rPr>
              <a:t>，前三环为数值，倒数第二环表示零的个数，最后一环表示误差。</a:t>
            </a:r>
          </a:p>
        </p:txBody>
      </p:sp>
      <p:sp>
        <p:nvSpPr>
          <p:cNvPr id="8" name="Rectangle 3"/>
          <p:cNvSpPr txBox="1">
            <a:spLocks noGrp="1" noChangeArrowheads="1"/>
          </p:cNvSpPr>
          <p:nvPr>
            <p:ph idx="1"/>
          </p:nvPr>
        </p:nvSpPr>
        <p:spPr bwMode="auto">
          <a:xfrm>
            <a:off x="1882775" y="1557339"/>
            <a:ext cx="8534400" cy="2376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20000"/>
          </a:bodyPr>
          <a:lstStyle/>
          <a:p>
            <a:pPr eaLnBrk="1" hangingPunct="1">
              <a:lnSpc>
                <a:spcPct val="90000"/>
              </a:lnSpc>
              <a:buFontTx/>
              <a:buNone/>
            </a:pPr>
            <a:r>
              <a:rPr kumimoji="1" lang="zh-CN" altLang="en-US" sz="2400">
                <a:solidFill>
                  <a:srgbClr val="660033"/>
                </a:solidFill>
                <a:latin typeface="Times New Roman" panose="02020603050405020304" pitchFamily="18" charset="0"/>
              </a:rPr>
              <a:t>                                       电阻：可根据色环来判断阻值</a:t>
            </a:r>
          </a:p>
          <a:p>
            <a:pPr eaLnBrk="1" hangingPunct="1">
              <a:lnSpc>
                <a:spcPct val="90000"/>
              </a:lnSpc>
              <a:buFontTx/>
              <a:buNone/>
            </a:pPr>
            <a:r>
              <a:rPr kumimoji="1" lang="zh-CN" altLang="en-US" smtClean="0">
                <a:solidFill>
                  <a:srgbClr val="333399"/>
                </a:solidFill>
                <a:latin typeface="Times New Roman" panose="02020603050405020304" pitchFamily="18" charset="0"/>
              </a:rPr>
              <a:t>              </a:t>
            </a:r>
            <a:r>
              <a:rPr kumimoji="1" lang="zh-CN" altLang="en-US" smtClean="0">
                <a:solidFill>
                  <a:srgbClr val="003399"/>
                </a:solidFill>
                <a:latin typeface="Times New Roman" panose="02020603050405020304" pitchFamily="18" charset="0"/>
              </a:rPr>
              <a:t>黑</a:t>
            </a:r>
            <a:r>
              <a:rPr kumimoji="1" lang="en-US" altLang="zh-CN" smtClean="0">
                <a:solidFill>
                  <a:srgbClr val="003399"/>
                </a:solidFill>
                <a:latin typeface="Times New Roman" panose="02020603050405020304" pitchFamily="18" charset="0"/>
              </a:rPr>
              <a:t>   </a:t>
            </a:r>
            <a:r>
              <a:rPr kumimoji="1" lang="zh-CN" altLang="en-US" smtClean="0">
                <a:solidFill>
                  <a:srgbClr val="003399"/>
                </a:solidFill>
                <a:latin typeface="Times New Roman" panose="02020603050405020304" pitchFamily="18" charset="0"/>
              </a:rPr>
              <a:t>  棕</a:t>
            </a:r>
            <a:r>
              <a:rPr kumimoji="1" lang="en-US" altLang="zh-CN" smtClean="0">
                <a:solidFill>
                  <a:srgbClr val="003399"/>
                </a:solidFill>
                <a:latin typeface="Times New Roman" panose="02020603050405020304" pitchFamily="18" charset="0"/>
              </a:rPr>
              <a:t>   </a:t>
            </a:r>
            <a:r>
              <a:rPr kumimoji="1" lang="zh-CN" altLang="en-US" smtClean="0">
                <a:solidFill>
                  <a:srgbClr val="003399"/>
                </a:solidFill>
                <a:latin typeface="Times New Roman" panose="02020603050405020304" pitchFamily="18" charset="0"/>
              </a:rPr>
              <a:t>  红     橙     黄     绿       蓝        紫</a:t>
            </a:r>
            <a:r>
              <a:rPr kumimoji="1" lang="en-US" altLang="zh-CN" smtClean="0">
                <a:solidFill>
                  <a:srgbClr val="003399"/>
                </a:solidFill>
                <a:latin typeface="Times New Roman" panose="02020603050405020304" pitchFamily="18" charset="0"/>
              </a:rPr>
              <a:t> </a:t>
            </a:r>
            <a:r>
              <a:rPr kumimoji="1" lang="zh-CN" altLang="en-US" smtClean="0">
                <a:solidFill>
                  <a:srgbClr val="003399"/>
                </a:solidFill>
                <a:latin typeface="Times New Roman" panose="02020603050405020304" pitchFamily="18" charset="0"/>
              </a:rPr>
              <a:t>      灰     白</a:t>
            </a:r>
            <a:r>
              <a:rPr kumimoji="1" lang="en-US" altLang="zh-CN" smtClean="0">
                <a:solidFill>
                  <a:srgbClr val="003399"/>
                </a:solidFill>
                <a:latin typeface="Times New Roman" panose="02020603050405020304" pitchFamily="18" charset="0"/>
              </a:rPr>
              <a:t>      金      </a:t>
            </a:r>
            <a:r>
              <a:rPr kumimoji="1" lang="zh-CN" altLang="en-US" smtClean="0">
                <a:solidFill>
                  <a:srgbClr val="003399"/>
                </a:solidFill>
                <a:latin typeface="Times New Roman" panose="02020603050405020304" pitchFamily="18" charset="0"/>
              </a:rPr>
              <a:t>银 </a:t>
            </a:r>
          </a:p>
          <a:p>
            <a:pPr eaLnBrk="1" hangingPunct="1">
              <a:lnSpc>
                <a:spcPct val="90000"/>
              </a:lnSpc>
              <a:buFontTx/>
              <a:buNone/>
            </a:pPr>
            <a:r>
              <a:rPr kumimoji="1" lang="zh-CN" altLang="en-US" smtClean="0">
                <a:solidFill>
                  <a:srgbClr val="220011"/>
                </a:solidFill>
                <a:latin typeface="Times New Roman" panose="02020603050405020304" pitchFamily="18" charset="0"/>
              </a:rPr>
              <a:t>数值</a:t>
            </a:r>
            <a:r>
              <a:rPr kumimoji="1" lang="zh-CN" altLang="en-US" smtClean="0">
                <a:solidFill>
                  <a:srgbClr val="003399"/>
                </a:solidFill>
                <a:latin typeface="Times New Roman" panose="02020603050405020304" pitchFamily="18" charset="0"/>
              </a:rPr>
              <a:t>     </a:t>
            </a:r>
            <a:r>
              <a:rPr kumimoji="1" lang="en-US" altLang="zh-CN" smtClean="0">
                <a:solidFill>
                  <a:srgbClr val="003399"/>
                </a:solidFill>
                <a:latin typeface="Times New Roman" panose="02020603050405020304" pitchFamily="18" charset="0"/>
              </a:rPr>
              <a:t> 0       1       2       3       4       5          6          7          8       9</a:t>
            </a:r>
          </a:p>
          <a:p>
            <a:pPr eaLnBrk="1" hangingPunct="1">
              <a:lnSpc>
                <a:spcPct val="90000"/>
              </a:lnSpc>
              <a:buFontTx/>
              <a:buNone/>
            </a:pPr>
            <a:r>
              <a:rPr kumimoji="1" lang="zh-CN" altLang="en-US" smtClean="0">
                <a:solidFill>
                  <a:srgbClr val="220011"/>
                </a:solidFill>
                <a:latin typeface="Times New Roman" panose="02020603050405020304" pitchFamily="18" charset="0"/>
              </a:rPr>
              <a:t>倍率</a:t>
            </a:r>
            <a:r>
              <a:rPr kumimoji="1" lang="zh-CN" altLang="en-US" smtClean="0">
                <a:solidFill>
                  <a:srgbClr val="003399"/>
                </a:solidFill>
                <a:latin typeface="Times New Roman" panose="02020603050405020304" pitchFamily="18" charset="0"/>
              </a:rPr>
              <a:t>     </a:t>
            </a:r>
            <a:r>
              <a:rPr kumimoji="1" lang="en-US" altLang="zh-CN" smtClean="0">
                <a:solidFill>
                  <a:srgbClr val="003399"/>
                </a:solidFill>
                <a:latin typeface="Times New Roman" panose="02020603050405020304" pitchFamily="18" charset="0"/>
              </a:rPr>
              <a:t>10</a:t>
            </a:r>
            <a:r>
              <a:rPr kumimoji="1" lang="en-US" altLang="zh-CN" baseline="30000" smtClean="0">
                <a:solidFill>
                  <a:srgbClr val="003399"/>
                </a:solidFill>
                <a:latin typeface="Times New Roman" panose="02020603050405020304" pitchFamily="18" charset="0"/>
              </a:rPr>
              <a:t>0</a:t>
            </a:r>
            <a:r>
              <a:rPr kumimoji="1" lang="en-US" altLang="zh-CN" smtClean="0">
                <a:solidFill>
                  <a:srgbClr val="003399"/>
                </a:solidFill>
                <a:latin typeface="Times New Roman" panose="02020603050405020304" pitchFamily="18" charset="0"/>
              </a:rPr>
              <a:t>    10</a:t>
            </a:r>
            <a:r>
              <a:rPr kumimoji="1" lang="en-US" altLang="zh-CN" baseline="30000" smtClean="0">
                <a:solidFill>
                  <a:srgbClr val="003399"/>
                </a:solidFill>
                <a:latin typeface="Times New Roman" panose="02020603050405020304" pitchFamily="18" charset="0"/>
              </a:rPr>
              <a:t>1</a:t>
            </a:r>
            <a:r>
              <a:rPr kumimoji="1" lang="en-US" altLang="zh-CN" smtClean="0">
                <a:solidFill>
                  <a:srgbClr val="003399"/>
                </a:solidFill>
                <a:latin typeface="Times New Roman" panose="02020603050405020304" pitchFamily="18" charset="0"/>
              </a:rPr>
              <a:t>   10</a:t>
            </a:r>
            <a:r>
              <a:rPr kumimoji="1" lang="en-US" altLang="zh-CN" baseline="30000" smtClean="0">
                <a:solidFill>
                  <a:srgbClr val="003399"/>
                </a:solidFill>
                <a:latin typeface="Times New Roman" panose="02020603050405020304" pitchFamily="18" charset="0"/>
              </a:rPr>
              <a:t>2</a:t>
            </a:r>
            <a:r>
              <a:rPr kumimoji="1" lang="en-US" altLang="zh-CN" smtClean="0">
                <a:solidFill>
                  <a:srgbClr val="003399"/>
                </a:solidFill>
                <a:latin typeface="Times New Roman" panose="02020603050405020304" pitchFamily="18" charset="0"/>
              </a:rPr>
              <a:t>    10</a:t>
            </a:r>
            <a:r>
              <a:rPr kumimoji="1" lang="en-US" altLang="zh-CN" baseline="30000" smtClean="0">
                <a:solidFill>
                  <a:srgbClr val="003399"/>
                </a:solidFill>
                <a:latin typeface="Times New Roman" panose="02020603050405020304" pitchFamily="18" charset="0"/>
              </a:rPr>
              <a:t>3</a:t>
            </a:r>
            <a:r>
              <a:rPr kumimoji="1" lang="en-US" altLang="zh-CN" smtClean="0">
                <a:solidFill>
                  <a:srgbClr val="003399"/>
                </a:solidFill>
                <a:latin typeface="Times New Roman" panose="02020603050405020304" pitchFamily="18" charset="0"/>
              </a:rPr>
              <a:t>   10</a:t>
            </a:r>
            <a:r>
              <a:rPr kumimoji="1" lang="en-US" altLang="zh-CN" baseline="30000" smtClean="0">
                <a:solidFill>
                  <a:srgbClr val="003399"/>
                </a:solidFill>
                <a:latin typeface="Times New Roman" panose="02020603050405020304" pitchFamily="18" charset="0"/>
              </a:rPr>
              <a:t>4</a:t>
            </a:r>
            <a:r>
              <a:rPr kumimoji="1" lang="en-US" altLang="zh-CN" smtClean="0">
                <a:solidFill>
                  <a:srgbClr val="003399"/>
                </a:solidFill>
                <a:latin typeface="Times New Roman" panose="02020603050405020304" pitchFamily="18" charset="0"/>
              </a:rPr>
              <a:t>    10</a:t>
            </a:r>
            <a:r>
              <a:rPr kumimoji="1" lang="en-US" altLang="zh-CN" baseline="30000" smtClean="0">
                <a:solidFill>
                  <a:srgbClr val="003399"/>
                </a:solidFill>
                <a:latin typeface="Times New Roman" panose="02020603050405020304" pitchFamily="18" charset="0"/>
              </a:rPr>
              <a:t>5</a:t>
            </a:r>
            <a:r>
              <a:rPr kumimoji="1" lang="en-US" altLang="zh-CN" smtClean="0">
                <a:solidFill>
                  <a:srgbClr val="003399"/>
                </a:solidFill>
                <a:latin typeface="Times New Roman" panose="02020603050405020304" pitchFamily="18" charset="0"/>
              </a:rPr>
              <a:t>      10</a:t>
            </a:r>
            <a:r>
              <a:rPr kumimoji="1" lang="en-US" altLang="zh-CN" baseline="30000" smtClean="0">
                <a:solidFill>
                  <a:srgbClr val="003399"/>
                </a:solidFill>
                <a:latin typeface="Times New Roman" panose="02020603050405020304" pitchFamily="18" charset="0"/>
              </a:rPr>
              <a:t>6</a:t>
            </a:r>
            <a:r>
              <a:rPr kumimoji="1" lang="en-US" altLang="zh-CN" smtClean="0">
                <a:solidFill>
                  <a:srgbClr val="003399"/>
                </a:solidFill>
                <a:latin typeface="Times New Roman" panose="02020603050405020304" pitchFamily="18" charset="0"/>
              </a:rPr>
              <a:t>       10</a:t>
            </a:r>
            <a:r>
              <a:rPr kumimoji="1" lang="en-US" altLang="zh-CN" baseline="30000" smtClean="0">
                <a:solidFill>
                  <a:srgbClr val="003399"/>
                </a:solidFill>
                <a:latin typeface="Times New Roman" panose="02020603050405020304" pitchFamily="18" charset="0"/>
              </a:rPr>
              <a:t>7</a:t>
            </a:r>
            <a:r>
              <a:rPr kumimoji="1" lang="en-US" altLang="zh-CN" smtClean="0">
                <a:solidFill>
                  <a:srgbClr val="003399"/>
                </a:solidFill>
                <a:latin typeface="Times New Roman" panose="02020603050405020304" pitchFamily="18" charset="0"/>
              </a:rPr>
              <a:t>       10</a:t>
            </a:r>
            <a:r>
              <a:rPr kumimoji="1" lang="en-US" altLang="zh-CN" baseline="30000" smtClean="0">
                <a:solidFill>
                  <a:srgbClr val="003399"/>
                </a:solidFill>
                <a:latin typeface="Times New Roman" panose="02020603050405020304" pitchFamily="18" charset="0"/>
              </a:rPr>
              <a:t>8</a:t>
            </a:r>
            <a:r>
              <a:rPr kumimoji="1" lang="en-US" altLang="zh-CN" smtClean="0">
                <a:solidFill>
                  <a:srgbClr val="003399"/>
                </a:solidFill>
                <a:latin typeface="Times New Roman" panose="02020603050405020304" pitchFamily="18" charset="0"/>
              </a:rPr>
              <a:t>    10</a:t>
            </a:r>
            <a:r>
              <a:rPr kumimoji="1" lang="en-US" altLang="zh-CN" baseline="30000" smtClean="0">
                <a:solidFill>
                  <a:srgbClr val="003399"/>
                </a:solidFill>
                <a:latin typeface="Times New Roman" panose="02020603050405020304" pitchFamily="18" charset="0"/>
              </a:rPr>
              <a:t>9</a:t>
            </a:r>
            <a:r>
              <a:rPr kumimoji="1" lang="en-US" altLang="zh-CN" smtClean="0">
                <a:solidFill>
                  <a:srgbClr val="003399"/>
                </a:solidFill>
                <a:latin typeface="Times New Roman" panose="02020603050405020304" pitchFamily="18" charset="0"/>
              </a:rPr>
              <a:t>     10</a:t>
            </a:r>
            <a:r>
              <a:rPr kumimoji="1" lang="en-US" altLang="zh-CN" baseline="30000" smtClean="0">
                <a:solidFill>
                  <a:srgbClr val="003399"/>
                </a:solidFill>
                <a:latin typeface="Times New Roman" panose="02020603050405020304" pitchFamily="18" charset="0"/>
              </a:rPr>
              <a:t>-1    </a:t>
            </a:r>
            <a:r>
              <a:rPr kumimoji="1" lang="en-US" altLang="zh-CN" smtClean="0">
                <a:solidFill>
                  <a:srgbClr val="003399"/>
                </a:solidFill>
                <a:latin typeface="Times New Roman" panose="02020603050405020304" pitchFamily="18" charset="0"/>
              </a:rPr>
              <a:t>10</a:t>
            </a:r>
            <a:r>
              <a:rPr kumimoji="1" lang="en-US" altLang="zh-CN" baseline="30000" smtClean="0">
                <a:solidFill>
                  <a:srgbClr val="003399"/>
                </a:solidFill>
                <a:latin typeface="Times New Roman" panose="02020603050405020304" pitchFamily="18" charset="0"/>
              </a:rPr>
              <a:t>-2</a:t>
            </a:r>
          </a:p>
          <a:p>
            <a:pPr eaLnBrk="1" hangingPunct="1">
              <a:lnSpc>
                <a:spcPct val="90000"/>
              </a:lnSpc>
              <a:buFontTx/>
              <a:buNone/>
            </a:pPr>
            <a:r>
              <a:rPr kumimoji="1" lang="zh-CN" altLang="en-US" smtClean="0">
                <a:solidFill>
                  <a:srgbClr val="220011"/>
                </a:solidFill>
                <a:latin typeface="Times New Roman" panose="02020603050405020304" pitchFamily="18" charset="0"/>
              </a:rPr>
              <a:t>误差</a:t>
            </a:r>
            <a:r>
              <a:rPr kumimoji="1" lang="zh-CN" altLang="en-US" smtClean="0">
                <a:solidFill>
                  <a:srgbClr val="003399"/>
                </a:solidFill>
                <a:latin typeface="Times New Roman" panose="02020603050405020304" pitchFamily="18" charset="0"/>
              </a:rPr>
              <a:t>            </a:t>
            </a:r>
            <a:r>
              <a:rPr kumimoji="1" lang="en-US" altLang="zh-CN" sz="1400">
                <a:solidFill>
                  <a:srgbClr val="003399"/>
                </a:solidFill>
                <a:latin typeface="Times New Roman" panose="02020603050405020304" pitchFamily="18" charset="0"/>
                <a:cs typeface="Times New Roman" panose="02020603050405020304" pitchFamily="18" charset="0"/>
              </a:rPr>
              <a:t>±</a:t>
            </a:r>
            <a:r>
              <a:rPr kumimoji="1" lang="en-US" altLang="zh-CN" smtClean="0">
                <a:solidFill>
                  <a:srgbClr val="003399"/>
                </a:solidFill>
                <a:latin typeface="Times New Roman" panose="02020603050405020304" pitchFamily="18" charset="0"/>
                <a:cs typeface="Times New Roman" panose="02020603050405020304" pitchFamily="18" charset="0"/>
              </a:rPr>
              <a:t>1%  </a:t>
            </a:r>
            <a:r>
              <a:rPr kumimoji="1" lang="en-US" altLang="zh-CN" sz="1400">
                <a:solidFill>
                  <a:srgbClr val="003399"/>
                </a:solidFill>
                <a:latin typeface="Times New Roman" panose="02020603050405020304" pitchFamily="18" charset="0"/>
                <a:cs typeface="Times New Roman" panose="02020603050405020304" pitchFamily="18" charset="0"/>
              </a:rPr>
              <a:t>±</a:t>
            </a:r>
            <a:r>
              <a:rPr kumimoji="1" lang="en-US" altLang="zh-CN" smtClean="0">
                <a:solidFill>
                  <a:srgbClr val="003399"/>
                </a:solidFill>
                <a:latin typeface="Times New Roman" panose="02020603050405020304" pitchFamily="18" charset="0"/>
                <a:cs typeface="Times New Roman" panose="02020603050405020304" pitchFamily="18" charset="0"/>
              </a:rPr>
              <a:t>2%               </a:t>
            </a:r>
            <a:r>
              <a:rPr kumimoji="1" lang="en-US" altLang="zh-CN" sz="1400">
                <a:solidFill>
                  <a:srgbClr val="003399"/>
                </a:solidFill>
                <a:latin typeface="Times New Roman" panose="02020603050405020304" pitchFamily="18" charset="0"/>
                <a:cs typeface="Times New Roman" panose="02020603050405020304" pitchFamily="18" charset="0"/>
              </a:rPr>
              <a:t>±</a:t>
            </a:r>
            <a:r>
              <a:rPr kumimoji="1" lang="en-US" altLang="zh-CN" smtClean="0">
                <a:solidFill>
                  <a:srgbClr val="003399"/>
                </a:solidFill>
                <a:latin typeface="Times New Roman" panose="02020603050405020304" pitchFamily="18" charset="0"/>
                <a:cs typeface="Times New Roman" panose="02020603050405020304" pitchFamily="18" charset="0"/>
              </a:rPr>
              <a:t>0.5% </a:t>
            </a:r>
            <a:r>
              <a:rPr kumimoji="1" lang="en-US" altLang="zh-CN" sz="1400">
                <a:solidFill>
                  <a:srgbClr val="003399"/>
                </a:solidFill>
                <a:latin typeface="Times New Roman" panose="02020603050405020304" pitchFamily="18" charset="0"/>
                <a:cs typeface="Times New Roman" panose="02020603050405020304" pitchFamily="18" charset="0"/>
              </a:rPr>
              <a:t>±</a:t>
            </a:r>
            <a:r>
              <a:rPr kumimoji="1" lang="en-US" altLang="zh-CN" smtClean="0">
                <a:solidFill>
                  <a:srgbClr val="003399"/>
                </a:solidFill>
                <a:latin typeface="Times New Roman" panose="02020603050405020304" pitchFamily="18" charset="0"/>
                <a:cs typeface="Times New Roman" panose="02020603050405020304" pitchFamily="18" charset="0"/>
              </a:rPr>
              <a:t>0.25% </a:t>
            </a:r>
            <a:r>
              <a:rPr kumimoji="1" lang="en-US" altLang="zh-CN" sz="1400">
                <a:solidFill>
                  <a:srgbClr val="003399"/>
                </a:solidFill>
                <a:latin typeface="Times New Roman" panose="02020603050405020304" pitchFamily="18" charset="0"/>
                <a:cs typeface="Times New Roman" panose="02020603050405020304" pitchFamily="18" charset="0"/>
              </a:rPr>
              <a:t>±</a:t>
            </a:r>
            <a:r>
              <a:rPr kumimoji="1" lang="en-US" altLang="zh-CN" smtClean="0">
                <a:solidFill>
                  <a:srgbClr val="003399"/>
                </a:solidFill>
                <a:latin typeface="Times New Roman" panose="02020603050405020304" pitchFamily="18" charset="0"/>
                <a:cs typeface="Times New Roman" panose="02020603050405020304" pitchFamily="18" charset="0"/>
              </a:rPr>
              <a:t>0.1%                </a:t>
            </a:r>
            <a:r>
              <a:rPr kumimoji="1" lang="en-US" altLang="zh-CN" sz="1400">
                <a:solidFill>
                  <a:srgbClr val="003399"/>
                </a:solidFill>
                <a:latin typeface="Times New Roman" panose="02020603050405020304" pitchFamily="18" charset="0"/>
                <a:cs typeface="Times New Roman" panose="02020603050405020304" pitchFamily="18" charset="0"/>
              </a:rPr>
              <a:t>±</a:t>
            </a:r>
            <a:r>
              <a:rPr kumimoji="1" lang="en-US" altLang="zh-CN" smtClean="0">
                <a:solidFill>
                  <a:srgbClr val="003399"/>
                </a:solidFill>
                <a:latin typeface="Times New Roman" panose="02020603050405020304" pitchFamily="18" charset="0"/>
                <a:cs typeface="Times New Roman" panose="02020603050405020304" pitchFamily="18" charset="0"/>
              </a:rPr>
              <a:t>5%</a:t>
            </a:r>
            <a:r>
              <a:rPr kumimoji="1" lang="en-US" altLang="zh-CN" sz="1400">
                <a:solidFill>
                  <a:srgbClr val="003399"/>
                </a:solidFill>
                <a:latin typeface="Times New Roman" panose="02020603050405020304" pitchFamily="18" charset="0"/>
                <a:cs typeface="Times New Roman" panose="02020603050405020304" pitchFamily="18" charset="0"/>
              </a:rPr>
              <a:t>±</a:t>
            </a:r>
            <a:r>
              <a:rPr kumimoji="1" lang="en-US" altLang="zh-CN" smtClean="0">
                <a:solidFill>
                  <a:srgbClr val="003399"/>
                </a:solidFill>
                <a:latin typeface="Times New Roman" panose="02020603050405020304" pitchFamily="18" charset="0"/>
                <a:cs typeface="Times New Roman" panose="02020603050405020304" pitchFamily="18" charset="0"/>
              </a:rPr>
              <a:t>10%</a:t>
            </a:r>
          </a:p>
        </p:txBody>
      </p:sp>
      <p:sp>
        <p:nvSpPr>
          <p:cNvPr id="28676" name="Rectangle 8"/>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元器件识别与检测</a:t>
            </a:r>
          </a:p>
        </p:txBody>
      </p:sp>
      <p:sp>
        <p:nvSpPr>
          <p:cNvPr id="390153" name="AutoShape 9"/>
          <p:cNvSpPr>
            <a:spLocks noChangeArrowheads="1"/>
          </p:cNvSpPr>
          <p:nvPr/>
        </p:nvSpPr>
        <p:spPr bwMode="gray">
          <a:xfrm>
            <a:off x="1919288" y="1125538"/>
            <a:ext cx="2233612"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dirty="0">
                <a:solidFill>
                  <a:schemeClr val="bg1"/>
                </a:solidFill>
                <a:latin typeface="幼圆" pitchFamily="49" charset="-122"/>
                <a:ea typeface="幼圆" pitchFamily="49" charset="-122"/>
              </a:rPr>
              <a:t>电阻</a:t>
            </a:r>
          </a:p>
        </p:txBody>
      </p:sp>
    </p:spTree>
    <p:extLst>
      <p:ext uri="{BB962C8B-B14F-4D97-AF65-F5344CB8AC3E}">
        <p14:creationId xmlns:p14="http://schemas.microsoft.com/office/powerpoint/2010/main" val="36639511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0148"/>
                                        </p:tgtEl>
                                        <p:attrNameLst>
                                          <p:attrName>style.visibility</p:attrName>
                                        </p:attrNameLst>
                                      </p:cBhvr>
                                      <p:to>
                                        <p:strVal val="visible"/>
                                      </p:to>
                                    </p:set>
                                    <p:animEffect transition="in" filter="blinds(horizontal)">
                                      <p:cBhvr>
                                        <p:cTn id="7" dur="500"/>
                                        <p:tgtEl>
                                          <p:spTgt spid="3901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90149"/>
                                        </p:tgtEl>
                                        <p:attrNameLst>
                                          <p:attrName>style.visibility</p:attrName>
                                        </p:attrNameLst>
                                      </p:cBhvr>
                                      <p:to>
                                        <p:strVal val="visible"/>
                                      </p:to>
                                    </p:set>
                                    <p:animEffect transition="in" filter="box(in)">
                                      <p:cBhvr>
                                        <p:cTn id="12" dur="500"/>
                                        <p:tgtEl>
                                          <p:spTgt spid="3901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linds(horizontal)">
                                      <p:cBhvr>
                                        <p:cTn id="17" dur="500"/>
                                        <p:tgtEl>
                                          <p:spTgt spid="8">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blinds(horizontal)">
                                      <p:cBhvr>
                                        <p:cTn id="20" dur="500"/>
                                        <p:tgtEl>
                                          <p:spTgt spid="8">
                                            <p:txEl>
                                              <p:pRg st="1" end="1"/>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blinds(horizontal)">
                                      <p:cBhvr>
                                        <p:cTn id="23" dur="500"/>
                                        <p:tgtEl>
                                          <p:spTgt spid="8">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blinds(horizontal)">
                                      <p:cBhvr>
                                        <p:cTn id="26" dur="500"/>
                                        <p:tgtEl>
                                          <p:spTgt spid="8">
                                            <p:txEl>
                                              <p:pRg st="3" end="3"/>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blinds(horizontal)">
                                      <p:cBhvr>
                                        <p:cTn id="29"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2" name="Text Box 4"/>
          <p:cNvSpPr txBox="1">
            <a:spLocks noChangeArrowheads="1"/>
          </p:cNvSpPr>
          <p:nvPr/>
        </p:nvSpPr>
        <p:spPr bwMode="auto">
          <a:xfrm>
            <a:off x="2208213" y="3033713"/>
            <a:ext cx="769620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30000"/>
              </a:lnSpc>
              <a:spcBef>
                <a:spcPct val="50000"/>
              </a:spcBef>
            </a:pPr>
            <a:r>
              <a:rPr kumimoji="1" lang="zh-CN" altLang="en-US" sz="2800" b="0">
                <a:solidFill>
                  <a:srgbClr val="003399"/>
                </a:solidFill>
                <a:latin typeface="Times New Roman" panose="02020603050405020304" pitchFamily="18" charset="0"/>
              </a:rPr>
              <a:t>    </a:t>
            </a:r>
            <a:r>
              <a:rPr kumimoji="1" lang="zh-CN" altLang="en-US" sz="2800">
                <a:solidFill>
                  <a:srgbClr val="003399"/>
                </a:solidFill>
                <a:latin typeface="Times New Roman" panose="02020603050405020304" pitchFamily="18" charset="0"/>
              </a:rPr>
              <a:t>电容一般用三位数码表示容量大小，前两位是电容值的有效数字，最后</a:t>
            </a:r>
            <a:r>
              <a:rPr kumimoji="1" lang="en-US" altLang="zh-CN" sz="2800">
                <a:solidFill>
                  <a:srgbClr val="003399"/>
                </a:solidFill>
                <a:latin typeface="Times New Roman" panose="02020603050405020304" pitchFamily="18" charset="0"/>
              </a:rPr>
              <a:t>1</a:t>
            </a:r>
            <a:r>
              <a:rPr kumimoji="1" lang="zh-CN" altLang="en-US" sz="2800">
                <a:solidFill>
                  <a:srgbClr val="003399"/>
                </a:solidFill>
                <a:latin typeface="Times New Roman" panose="02020603050405020304" pitchFamily="18" charset="0"/>
              </a:rPr>
              <a:t>位是倍率，</a:t>
            </a:r>
            <a:r>
              <a:rPr kumimoji="1" lang="zh-CN" altLang="en-US" sz="2800">
                <a:solidFill>
                  <a:srgbClr val="FF0000"/>
                </a:solidFill>
                <a:latin typeface="Times New Roman" panose="02020603050405020304" pitchFamily="18" charset="0"/>
              </a:rPr>
              <a:t>单位</a:t>
            </a:r>
            <a:r>
              <a:rPr kumimoji="1" lang="en-US" altLang="zh-CN" sz="2800">
                <a:solidFill>
                  <a:srgbClr val="FF0000"/>
                </a:solidFill>
                <a:latin typeface="Times New Roman" panose="02020603050405020304" pitchFamily="18" charset="0"/>
              </a:rPr>
              <a:t>PF</a:t>
            </a:r>
            <a:r>
              <a:rPr kumimoji="1" lang="zh-CN" altLang="en-US" sz="2800">
                <a:solidFill>
                  <a:srgbClr val="003399"/>
                </a:solidFill>
                <a:latin typeface="Times New Roman" panose="02020603050405020304" pitchFamily="18" charset="0"/>
              </a:rPr>
              <a:t>。上图中的电容值则为：</a:t>
            </a:r>
            <a:r>
              <a:rPr kumimoji="1" lang="en-US" altLang="zh-CN" sz="2800">
                <a:solidFill>
                  <a:srgbClr val="003399"/>
                </a:solidFill>
                <a:latin typeface="Times New Roman" panose="02020603050405020304" pitchFamily="18" charset="0"/>
              </a:rPr>
              <a:t>10</a:t>
            </a:r>
            <a:r>
              <a:rPr kumimoji="1" lang="en-US" altLang="zh-CN" sz="2800">
                <a:solidFill>
                  <a:srgbClr val="003399"/>
                </a:solidFill>
                <a:latin typeface="Times New Roman" panose="02020603050405020304" pitchFamily="18" charset="0"/>
                <a:cs typeface="Times New Roman" panose="02020603050405020304" pitchFamily="18" charset="0"/>
              </a:rPr>
              <a:t>×10</a:t>
            </a:r>
            <a:r>
              <a:rPr kumimoji="1" lang="en-US" altLang="zh-CN" sz="2800" baseline="30000">
                <a:solidFill>
                  <a:srgbClr val="003399"/>
                </a:solidFill>
                <a:latin typeface="Times New Roman" panose="02020603050405020304" pitchFamily="18" charset="0"/>
                <a:cs typeface="Times New Roman" panose="02020603050405020304" pitchFamily="18" charset="0"/>
              </a:rPr>
              <a:t>4</a:t>
            </a:r>
            <a:r>
              <a:rPr kumimoji="1" lang="en-US" altLang="zh-CN" sz="2400">
                <a:solidFill>
                  <a:srgbClr val="003399"/>
                </a:solidFill>
                <a:latin typeface="Times New Roman" panose="02020603050405020304" pitchFamily="18" charset="0"/>
              </a:rPr>
              <a:t>P</a:t>
            </a:r>
            <a:r>
              <a:rPr kumimoji="1" lang="zh-CN" altLang="en-US" sz="2400" b="0">
                <a:solidFill>
                  <a:srgbClr val="003399"/>
                </a:solidFill>
                <a:latin typeface="Times New Roman" panose="02020603050405020304" pitchFamily="18" charset="0"/>
              </a:rPr>
              <a:t>。</a:t>
            </a:r>
          </a:p>
        </p:txBody>
      </p:sp>
      <p:pic>
        <p:nvPicPr>
          <p:cNvPr id="29699" name="Picture 5" descr="P4210124"/>
          <p:cNvPicPr>
            <a:picLocks noChangeAspect="1" noChangeArrowheads="1"/>
          </p:cNvPicPr>
          <p:nvPr/>
        </p:nvPicPr>
        <p:blipFill>
          <a:blip r:embed="rId2">
            <a:extLst>
              <a:ext uri="{28A0092B-C50C-407E-A947-70E740481C1C}">
                <a14:useLocalDpi xmlns:a14="http://schemas.microsoft.com/office/drawing/2010/main" val="0"/>
              </a:ext>
            </a:extLst>
          </a:blip>
          <a:srcRect l="39024" t="38644" r="41463" b="28017"/>
          <a:stretch>
            <a:fillRect/>
          </a:stretch>
        </p:blipFill>
        <p:spPr bwMode="auto">
          <a:xfrm>
            <a:off x="5448300" y="1125538"/>
            <a:ext cx="148748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7"/>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元器件识别与检测</a:t>
            </a:r>
          </a:p>
        </p:txBody>
      </p:sp>
      <p:sp>
        <p:nvSpPr>
          <p:cNvPr id="391176" name="AutoShape 8"/>
          <p:cNvSpPr>
            <a:spLocks noChangeArrowheads="1"/>
          </p:cNvSpPr>
          <p:nvPr/>
        </p:nvSpPr>
        <p:spPr bwMode="gray">
          <a:xfrm>
            <a:off x="1882776" y="1233488"/>
            <a:ext cx="223361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电容 </a:t>
            </a:r>
          </a:p>
        </p:txBody>
      </p:sp>
      <p:sp>
        <p:nvSpPr>
          <p:cNvPr id="30726" name="Text Box 9"/>
          <p:cNvSpPr txBox="1">
            <a:spLocks noChangeArrowheads="1"/>
          </p:cNvSpPr>
          <p:nvPr/>
        </p:nvSpPr>
        <p:spPr bwMode="auto">
          <a:xfrm>
            <a:off x="2298701" y="4633914"/>
            <a:ext cx="75612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spcBef>
                <a:spcPct val="50000"/>
              </a:spcBef>
            </a:pPr>
            <a:r>
              <a:rPr lang="zh-CN" altLang="en-US" sz="2400">
                <a:solidFill>
                  <a:srgbClr val="003399"/>
                </a:solidFill>
              </a:rPr>
              <a:t>例：</a:t>
            </a:r>
          </a:p>
          <a:p>
            <a:pPr>
              <a:spcBef>
                <a:spcPct val="50000"/>
              </a:spcBef>
            </a:pPr>
            <a:r>
              <a:rPr lang="en-US" altLang="zh-CN" sz="2400">
                <a:solidFill>
                  <a:srgbClr val="FF0000"/>
                </a:solidFill>
              </a:rPr>
              <a:t>222</a:t>
            </a:r>
            <a:r>
              <a:rPr lang="zh-CN" altLang="en-US" sz="2400">
                <a:solidFill>
                  <a:srgbClr val="003399"/>
                </a:solidFill>
              </a:rPr>
              <a:t>的电容值为：</a:t>
            </a:r>
            <a:r>
              <a:rPr lang="en-US" altLang="zh-CN" sz="2400">
                <a:solidFill>
                  <a:srgbClr val="003399"/>
                </a:solidFill>
              </a:rPr>
              <a:t>22×10</a:t>
            </a:r>
            <a:r>
              <a:rPr lang="en-US" altLang="zh-CN" sz="2400" baseline="30000">
                <a:solidFill>
                  <a:srgbClr val="003399"/>
                </a:solidFill>
              </a:rPr>
              <a:t>2</a:t>
            </a:r>
            <a:r>
              <a:rPr lang="en-US" altLang="zh-CN" sz="2400">
                <a:solidFill>
                  <a:srgbClr val="003399"/>
                </a:solidFill>
              </a:rPr>
              <a:t>PF=2.2nF=0.0022</a:t>
            </a:r>
            <a:r>
              <a:rPr lang="el-GR" altLang="zh-CN" sz="2400">
                <a:solidFill>
                  <a:srgbClr val="003399"/>
                </a:solidFill>
              </a:rPr>
              <a:t>μ</a:t>
            </a:r>
            <a:r>
              <a:rPr lang="en-US" altLang="zh-CN" sz="2400">
                <a:solidFill>
                  <a:srgbClr val="003399"/>
                </a:solidFill>
              </a:rPr>
              <a:t>F</a:t>
            </a:r>
            <a:r>
              <a:rPr lang="zh-CN" altLang="en-US" sz="2400">
                <a:solidFill>
                  <a:srgbClr val="003399"/>
                </a:solidFill>
              </a:rPr>
              <a:t>。</a:t>
            </a:r>
            <a:endParaRPr lang="en-US" altLang="zh-CN" sz="2400">
              <a:solidFill>
                <a:srgbClr val="FF0000"/>
              </a:solidFill>
            </a:endParaRPr>
          </a:p>
          <a:p>
            <a:pPr>
              <a:spcBef>
                <a:spcPct val="50000"/>
              </a:spcBef>
            </a:pPr>
            <a:r>
              <a:rPr lang="en-US" altLang="zh-CN" sz="2400">
                <a:solidFill>
                  <a:srgbClr val="FF0000"/>
                </a:solidFill>
              </a:rPr>
              <a:t>104</a:t>
            </a:r>
            <a:r>
              <a:rPr lang="zh-CN" altLang="en-US" sz="2400">
                <a:solidFill>
                  <a:srgbClr val="003399"/>
                </a:solidFill>
              </a:rPr>
              <a:t>的电容值为：</a:t>
            </a:r>
            <a:r>
              <a:rPr lang="en-US" altLang="zh-CN" sz="2400">
                <a:solidFill>
                  <a:srgbClr val="003399"/>
                </a:solidFill>
              </a:rPr>
              <a:t>10×10</a:t>
            </a:r>
            <a:r>
              <a:rPr lang="en-US" altLang="zh-CN" sz="2400" baseline="30000">
                <a:solidFill>
                  <a:srgbClr val="003399"/>
                </a:solidFill>
              </a:rPr>
              <a:t>4</a:t>
            </a:r>
            <a:r>
              <a:rPr lang="en-US" altLang="zh-CN" sz="2400">
                <a:solidFill>
                  <a:srgbClr val="003399"/>
                </a:solidFill>
              </a:rPr>
              <a:t>PF=100nF=0.1</a:t>
            </a:r>
            <a:r>
              <a:rPr lang="el-GR" altLang="zh-CN" sz="2400">
                <a:solidFill>
                  <a:srgbClr val="003399"/>
                </a:solidFill>
              </a:rPr>
              <a:t>μ</a:t>
            </a:r>
            <a:r>
              <a:rPr lang="en-US" altLang="zh-CN" sz="2400">
                <a:solidFill>
                  <a:srgbClr val="003399"/>
                </a:solidFill>
              </a:rPr>
              <a:t>F</a:t>
            </a:r>
            <a:r>
              <a:rPr lang="zh-CN" altLang="en-US" sz="2400">
                <a:solidFill>
                  <a:srgbClr val="003399"/>
                </a:solidFill>
              </a:rPr>
              <a:t>。</a:t>
            </a:r>
          </a:p>
        </p:txBody>
      </p:sp>
    </p:spTree>
    <p:extLst>
      <p:ext uri="{BB962C8B-B14F-4D97-AF65-F5344CB8AC3E}">
        <p14:creationId xmlns:p14="http://schemas.microsoft.com/office/powerpoint/2010/main" val="8298940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1172"/>
                                        </p:tgtEl>
                                        <p:attrNameLst>
                                          <p:attrName>style.visibility</p:attrName>
                                        </p:attrNameLst>
                                      </p:cBhvr>
                                      <p:to>
                                        <p:strVal val="visible"/>
                                      </p:to>
                                    </p:set>
                                    <p:animEffect transition="in" filter="blinds(horizontal)">
                                      <p:cBhvr>
                                        <p:cTn id="7" dur="500"/>
                                        <p:tgtEl>
                                          <p:spTgt spid="391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0726">
                                            <p:txEl>
                                              <p:pRg st="0" end="0"/>
                                            </p:txEl>
                                          </p:spTgt>
                                        </p:tgtEl>
                                        <p:attrNameLst>
                                          <p:attrName>style.visibility</p:attrName>
                                        </p:attrNameLst>
                                      </p:cBhvr>
                                      <p:to>
                                        <p:strVal val="visible"/>
                                      </p:to>
                                    </p:set>
                                  </p:childTnLst>
                                </p:cTn>
                              </p:par>
                            </p:childTnLst>
                          </p:cTn>
                        </p:par>
                        <p:par>
                          <p:cTn id="12" fill="hold" nodeType="afterGroup">
                            <p:stCondLst>
                              <p:cond delay="0"/>
                            </p:stCondLst>
                            <p:childTnLst>
                              <p:par>
                                <p:cTn id="13" presetID="2" presetClass="entr" presetSubtype="4" fill="hold" nodeType="afterEffect">
                                  <p:stCondLst>
                                    <p:cond delay="0"/>
                                  </p:stCondLst>
                                  <p:childTnLst>
                                    <p:set>
                                      <p:cBhvr>
                                        <p:cTn id="14" dur="1" fill="hold">
                                          <p:stCondLst>
                                            <p:cond delay="0"/>
                                          </p:stCondLst>
                                        </p:cTn>
                                        <p:tgtEl>
                                          <p:spTgt spid="30726">
                                            <p:txEl>
                                              <p:pRg st="1" end="1"/>
                                            </p:txEl>
                                          </p:spTgt>
                                        </p:tgtEl>
                                        <p:attrNameLst>
                                          <p:attrName>style.visibility</p:attrName>
                                        </p:attrNameLst>
                                      </p:cBhvr>
                                      <p:to>
                                        <p:strVal val="visible"/>
                                      </p:to>
                                    </p:set>
                                    <p:anim calcmode="lin" valueType="num">
                                      <p:cBhvr additive="base">
                                        <p:cTn id="15" dur="500" fill="hold"/>
                                        <p:tgtEl>
                                          <p:spTgt spid="30726">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07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0726">
                                            <p:txEl>
                                              <p:pRg st="2" end="2"/>
                                            </p:txEl>
                                          </p:spTgt>
                                        </p:tgtEl>
                                        <p:attrNameLst>
                                          <p:attrName>style.visibility</p:attrName>
                                        </p:attrNameLst>
                                      </p:cBhvr>
                                      <p:to>
                                        <p:strVal val="visible"/>
                                      </p:to>
                                    </p:set>
                                    <p:anim calcmode="lin" valueType="num">
                                      <p:cBhvr additive="base">
                                        <p:cTn id="21" dur="500" fill="hold"/>
                                        <p:tgtEl>
                                          <p:spTgt spid="30726">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07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idx="1"/>
          </p:nvPr>
        </p:nvSpPr>
        <p:spPr bwMode="auto">
          <a:xfrm>
            <a:off x="1981200" y="1295400"/>
            <a:ext cx="52578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buFont typeface="Wingdings" panose="05000000000000000000" pitchFamily="2" charset="2"/>
              <a:buNone/>
            </a:pPr>
            <a:r>
              <a:rPr lang="zh-CN" altLang="en-US" sz="2400">
                <a:solidFill>
                  <a:schemeClr val="bg1"/>
                </a:solidFill>
              </a:rPr>
              <a:t>（</a:t>
            </a:r>
            <a:r>
              <a:rPr lang="en-US" altLang="zh-CN" sz="2400">
                <a:solidFill>
                  <a:schemeClr val="bg1"/>
                </a:solidFill>
              </a:rPr>
              <a:t>3</a:t>
            </a:r>
            <a:r>
              <a:rPr lang="zh-CN" altLang="en-US" sz="2400">
                <a:solidFill>
                  <a:schemeClr val="bg1"/>
                </a:solidFill>
              </a:rPr>
              <a:t>）二极管的正负极性测试</a:t>
            </a:r>
          </a:p>
        </p:txBody>
      </p:sp>
      <p:sp>
        <p:nvSpPr>
          <p:cNvPr id="30726" name="Rectangle 10"/>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元器件识别与检测</a:t>
            </a:r>
          </a:p>
        </p:txBody>
      </p:sp>
      <p:pic>
        <p:nvPicPr>
          <p:cNvPr id="30723" name="Picture 6" descr="P4200106"/>
          <p:cNvPicPr>
            <a:picLocks noChangeAspect="1" noChangeArrowheads="1"/>
          </p:cNvPicPr>
          <p:nvPr/>
        </p:nvPicPr>
        <p:blipFill>
          <a:blip r:embed="rId2">
            <a:extLst>
              <a:ext uri="{28A0092B-C50C-407E-A947-70E740481C1C}">
                <a14:useLocalDpi xmlns:a14="http://schemas.microsoft.com/office/drawing/2010/main" val="0"/>
              </a:ext>
            </a:extLst>
          </a:blip>
          <a:srcRect l="9779" t="7642" r="17073"/>
          <a:stretch>
            <a:fillRect/>
          </a:stretch>
        </p:blipFill>
        <p:spPr bwMode="auto">
          <a:xfrm>
            <a:off x="3648076" y="1196975"/>
            <a:ext cx="2568575"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7" descr="P4200108"/>
          <p:cNvPicPr>
            <a:picLocks noChangeAspect="1" noChangeArrowheads="1"/>
          </p:cNvPicPr>
          <p:nvPr/>
        </p:nvPicPr>
        <p:blipFill>
          <a:blip r:embed="rId3">
            <a:extLst>
              <a:ext uri="{28A0092B-C50C-407E-A947-70E740481C1C}">
                <a14:useLocalDpi xmlns:a14="http://schemas.microsoft.com/office/drawing/2010/main" val="0"/>
              </a:ext>
            </a:extLst>
          </a:blip>
          <a:srcRect l="9756" t="25462" r="12370" b="14745"/>
          <a:stretch>
            <a:fillRect/>
          </a:stretch>
        </p:blipFill>
        <p:spPr bwMode="auto">
          <a:xfrm>
            <a:off x="6419850" y="1304925"/>
            <a:ext cx="36576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AutoShape 8"/>
          <p:cNvSpPr>
            <a:spLocks noChangeArrowheads="1"/>
          </p:cNvSpPr>
          <p:nvPr/>
        </p:nvSpPr>
        <p:spPr bwMode="auto">
          <a:xfrm>
            <a:off x="4419600" y="1828800"/>
            <a:ext cx="228600" cy="457200"/>
          </a:xfrm>
          <a:prstGeom prst="downArrow">
            <a:avLst>
              <a:gd name="adj1" fmla="val 50000"/>
              <a:gd name="adj2" fmla="val 50000"/>
            </a:avLst>
          </a:prstGeom>
          <a:solidFill>
            <a:schemeClr val="accent1"/>
          </a:solidFill>
          <a:ln w="9525">
            <a:solidFill>
              <a:schemeClr val="tx1"/>
            </a:solidFill>
            <a:miter lim="800000"/>
            <a:headEnd/>
            <a:tailEnd/>
          </a:ln>
        </p:spPr>
        <p:txBody>
          <a:bodyPr vert="eaVert"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1751" name="Rectangle 202"/>
          <p:cNvSpPr>
            <a:spLocks noChangeArrowheads="1"/>
          </p:cNvSpPr>
          <p:nvPr/>
        </p:nvSpPr>
        <p:spPr bwMode="auto">
          <a:xfrm>
            <a:off x="1847850" y="3933826"/>
            <a:ext cx="8307388"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spcBef>
                <a:spcPts val="600"/>
              </a:spcBef>
            </a:pPr>
            <a:r>
              <a:rPr lang="zh-CN" altLang="en-US" sz="2400">
                <a:solidFill>
                  <a:srgbClr val="FF0000"/>
                </a:solidFill>
              </a:rPr>
              <a:t>方法</a:t>
            </a:r>
            <a:r>
              <a:rPr lang="en-US" altLang="zh-CN" sz="2400">
                <a:solidFill>
                  <a:srgbClr val="FF0000"/>
                </a:solidFill>
              </a:rPr>
              <a:t>1</a:t>
            </a:r>
            <a:r>
              <a:rPr lang="zh-CN" altLang="en-US" sz="2400">
                <a:solidFill>
                  <a:srgbClr val="FF0000"/>
                </a:solidFill>
              </a:rPr>
              <a:t>： </a:t>
            </a:r>
            <a:r>
              <a:rPr lang="zh-CN" altLang="en-US" sz="2400">
                <a:solidFill>
                  <a:srgbClr val="003399"/>
                </a:solidFill>
              </a:rPr>
              <a:t>指针式万用表的</a:t>
            </a:r>
            <a:r>
              <a:rPr lang="en-US" altLang="zh-CN" sz="2400">
                <a:solidFill>
                  <a:srgbClr val="003399"/>
                </a:solidFill>
              </a:rPr>
              <a:t>1</a:t>
            </a:r>
            <a:r>
              <a:rPr lang="en-US" altLang="zh-CN" sz="2400">
                <a:solidFill>
                  <a:srgbClr val="003399"/>
                </a:solidFill>
                <a:cs typeface="Times New Roman" panose="02020603050405020304" pitchFamily="18" charset="0"/>
              </a:rPr>
              <a:t>×1k</a:t>
            </a:r>
            <a:r>
              <a:rPr lang="zh-CN" altLang="en-US" sz="2400">
                <a:solidFill>
                  <a:srgbClr val="003399"/>
                </a:solidFill>
                <a:cs typeface="Times New Roman" panose="02020603050405020304" pitchFamily="18" charset="0"/>
              </a:rPr>
              <a:t>欧姆档</a:t>
            </a:r>
            <a:r>
              <a:rPr lang="zh-CN" altLang="en-US" sz="2400">
                <a:solidFill>
                  <a:srgbClr val="003399"/>
                </a:solidFill>
              </a:rPr>
              <a:t>检测：红黑表笔分别接二极管两极，电阻值小时黑表笔接触的是二极管的正极。</a:t>
            </a:r>
          </a:p>
          <a:p>
            <a:pPr>
              <a:spcBef>
                <a:spcPts val="600"/>
              </a:spcBef>
            </a:pPr>
            <a:r>
              <a:rPr lang="zh-CN" altLang="en-US" sz="2400">
                <a:solidFill>
                  <a:srgbClr val="FF0000"/>
                </a:solidFill>
              </a:rPr>
              <a:t>方法</a:t>
            </a:r>
            <a:r>
              <a:rPr lang="en-US" altLang="zh-CN" sz="2400">
                <a:solidFill>
                  <a:srgbClr val="FF0000"/>
                </a:solidFill>
              </a:rPr>
              <a:t>2</a:t>
            </a:r>
            <a:r>
              <a:rPr lang="zh-CN" altLang="en-US" sz="2400">
                <a:solidFill>
                  <a:srgbClr val="FF0000"/>
                </a:solidFill>
              </a:rPr>
              <a:t>：</a:t>
            </a:r>
            <a:r>
              <a:rPr lang="zh-CN" altLang="en-US" sz="2400">
                <a:solidFill>
                  <a:srgbClr val="003399"/>
                </a:solidFill>
              </a:rPr>
              <a:t> 数字式万用表的二极管检测档检测：红黑表笔分别接二极管两极，电阻值小时红表笔接触的是二极管的正极。</a:t>
            </a:r>
          </a:p>
          <a:p>
            <a:pPr>
              <a:spcBef>
                <a:spcPts val="600"/>
              </a:spcBef>
            </a:pPr>
            <a:r>
              <a:rPr lang="zh-CN" altLang="en-US" sz="2400">
                <a:solidFill>
                  <a:srgbClr val="FF0000"/>
                </a:solidFill>
              </a:rPr>
              <a:t>方法</a:t>
            </a:r>
            <a:r>
              <a:rPr lang="en-US" altLang="zh-CN" sz="2400">
                <a:solidFill>
                  <a:srgbClr val="FF0000"/>
                </a:solidFill>
              </a:rPr>
              <a:t>3</a:t>
            </a:r>
            <a:r>
              <a:rPr lang="zh-CN" altLang="en-US" sz="2400">
                <a:solidFill>
                  <a:srgbClr val="FF0000"/>
                </a:solidFill>
              </a:rPr>
              <a:t>：</a:t>
            </a:r>
            <a:r>
              <a:rPr lang="zh-CN" altLang="en-US" sz="2400">
                <a:solidFill>
                  <a:srgbClr val="003399"/>
                </a:solidFill>
              </a:rPr>
              <a:t> 有色环（白色）的一边为负极。</a:t>
            </a:r>
          </a:p>
        </p:txBody>
      </p:sp>
      <p:sp>
        <p:nvSpPr>
          <p:cNvPr id="8" name="AutoShape 8"/>
          <p:cNvSpPr>
            <a:spLocks noChangeArrowheads="1"/>
          </p:cNvSpPr>
          <p:nvPr/>
        </p:nvSpPr>
        <p:spPr bwMode="gray">
          <a:xfrm>
            <a:off x="1774826" y="1304925"/>
            <a:ext cx="165576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dirty="0">
                <a:solidFill>
                  <a:schemeClr val="bg1"/>
                </a:solidFill>
                <a:latin typeface="幼圆" pitchFamily="49" charset="-122"/>
                <a:ea typeface="幼圆" pitchFamily="49" charset="-122"/>
              </a:rPr>
              <a:t>二极管 </a:t>
            </a:r>
          </a:p>
        </p:txBody>
      </p:sp>
    </p:spTree>
    <p:extLst>
      <p:ext uri="{BB962C8B-B14F-4D97-AF65-F5344CB8AC3E}">
        <p14:creationId xmlns:p14="http://schemas.microsoft.com/office/powerpoint/2010/main" val="7763522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751">
                                            <p:txEl>
                                              <p:pRg st="0" end="0"/>
                                            </p:txEl>
                                          </p:spTgt>
                                        </p:tgtEl>
                                        <p:attrNameLst>
                                          <p:attrName>style.visibility</p:attrName>
                                        </p:attrNameLst>
                                      </p:cBhvr>
                                      <p:to>
                                        <p:strVal val="visible"/>
                                      </p:to>
                                    </p:set>
                                    <p:anim calcmode="lin" valueType="num">
                                      <p:cBhvr additive="base">
                                        <p:cTn id="7" dur="500" fill="hold"/>
                                        <p:tgtEl>
                                          <p:spTgt spid="317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751">
                                            <p:txEl>
                                              <p:pRg st="1" end="1"/>
                                            </p:txEl>
                                          </p:spTgt>
                                        </p:tgtEl>
                                        <p:attrNameLst>
                                          <p:attrName>style.visibility</p:attrName>
                                        </p:attrNameLst>
                                      </p:cBhvr>
                                      <p:to>
                                        <p:strVal val="visible"/>
                                      </p:to>
                                    </p:set>
                                    <p:anim calcmode="lin" valueType="num">
                                      <p:cBhvr additive="base">
                                        <p:cTn id="13" dur="500" fill="hold"/>
                                        <p:tgtEl>
                                          <p:spTgt spid="317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1751">
                                            <p:txEl>
                                              <p:pRg st="2" end="2"/>
                                            </p:txEl>
                                          </p:spTgt>
                                        </p:tgtEl>
                                        <p:attrNameLst>
                                          <p:attrName>style.visibility</p:attrName>
                                        </p:attrNameLst>
                                      </p:cBhvr>
                                      <p:to>
                                        <p:strVal val="visible"/>
                                      </p:to>
                                    </p:set>
                                    <p:anim calcmode="lin" valueType="num">
                                      <p:cBhvr additive="base">
                                        <p:cTn id="19" dur="500" fill="hold"/>
                                        <p:tgtEl>
                                          <p:spTgt spid="317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5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514292" y="2673044"/>
            <a:ext cx="6109365" cy="1862048"/>
          </a:xfrm>
          <a:prstGeom prst="rect">
            <a:avLst/>
          </a:prstGeom>
          <a:noFill/>
        </p:spPr>
        <p:txBody>
          <a:bodyPr wrap="none" lIns="91440" tIns="45720" rIns="91440" bIns="45720">
            <a:spAutoFit/>
          </a:bodyPr>
          <a:lstStyle/>
          <a:p>
            <a:pPr algn="ctr"/>
            <a:r>
              <a:rPr lang="zh-CN" altLang="en-US" sz="11500" b="1" dirty="0" smtClean="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手工焊接</a:t>
            </a:r>
            <a:endParaRPr lang="zh-CN" altLang="en-US" sz="11500" b="1" cap="none" spc="0" dirty="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2883443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AutoShape 3"/>
          <p:cNvSpPr>
            <a:spLocks noChangeArrowheads="1"/>
          </p:cNvSpPr>
          <p:nvPr/>
        </p:nvSpPr>
        <p:spPr bwMode="gray">
          <a:xfrm>
            <a:off x="1882776" y="1233488"/>
            <a:ext cx="223361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元件安装 </a:t>
            </a:r>
          </a:p>
        </p:txBody>
      </p:sp>
      <p:sp>
        <p:nvSpPr>
          <p:cNvPr id="24578" name="Rectangle 2"/>
          <p:cNvSpPr>
            <a:spLocks noChangeArrowheads="1"/>
          </p:cNvSpPr>
          <p:nvPr/>
        </p:nvSpPr>
        <p:spPr bwMode="auto">
          <a:xfrm>
            <a:off x="2063750" y="2168525"/>
            <a:ext cx="79248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20000"/>
              </a:lnSpc>
              <a:spcBef>
                <a:spcPct val="50000"/>
              </a:spcBef>
            </a:pPr>
            <a:r>
              <a:rPr kumimoji="1" lang="zh-CN" altLang="en-US" sz="2800">
                <a:latin typeface="Times New Roman" panose="02020603050405020304" pitchFamily="18" charset="0"/>
              </a:rPr>
              <a:t>     为保证印制线路板的质量，元器件的安置要求排列整齐、疏密一致，不能斜排、立体交叉、重叠排列。安置顺序</a:t>
            </a:r>
            <a:r>
              <a:rPr kumimoji="1" lang="zh-CN" altLang="en-US" sz="2800">
                <a:solidFill>
                  <a:srgbClr val="FF0000"/>
                </a:solidFill>
                <a:latin typeface="Times New Roman" panose="02020603050405020304" pitchFamily="18" charset="0"/>
              </a:rPr>
              <a:t>先低后高</a:t>
            </a:r>
            <a:r>
              <a:rPr kumimoji="1" lang="zh-CN" altLang="en-US" sz="2800">
                <a:latin typeface="Times New Roman" panose="02020603050405020304" pitchFamily="18" charset="0"/>
              </a:rPr>
              <a:t>、先轻后重，元器件外壳或引线不得相碰。发热元器件不允许贴板安装，与印刷线路板保持一定距离。</a:t>
            </a:r>
            <a:r>
              <a:rPr kumimoji="1" lang="zh-CN" altLang="en-US" sz="2800"/>
              <a:t>   </a:t>
            </a:r>
            <a:endParaRPr kumimoji="1" lang="zh-CN" altLang="en-US" sz="2800">
              <a:latin typeface="Times New Roman" panose="02020603050405020304" pitchFamily="18" charset="0"/>
            </a:endParaRPr>
          </a:p>
        </p:txBody>
      </p:sp>
      <p:sp>
        <p:nvSpPr>
          <p:cNvPr id="35844" name="Rectangle 6"/>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2006130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Effect transition="in" filter="barn(outVertical)">
                                      <p:cBhvr>
                                        <p:cTn id="7" dur="500"/>
                                        <p:tgtEl>
                                          <p:spTgt spid="245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uild="p" autoUpdateAnimBg="0"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3" name="AutoShape 3"/>
          <p:cNvSpPr>
            <a:spLocks noChangeArrowheads="1"/>
          </p:cNvSpPr>
          <p:nvPr/>
        </p:nvSpPr>
        <p:spPr bwMode="gray">
          <a:xfrm>
            <a:off x="1882776" y="1233488"/>
            <a:ext cx="223361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元件安装 </a:t>
            </a:r>
          </a:p>
        </p:txBody>
      </p:sp>
      <p:sp>
        <p:nvSpPr>
          <p:cNvPr id="25602" name="Text Box 2"/>
          <p:cNvSpPr txBox="1">
            <a:spLocks noChangeArrowheads="1"/>
          </p:cNvSpPr>
          <p:nvPr/>
        </p:nvSpPr>
        <p:spPr bwMode="auto">
          <a:xfrm>
            <a:off x="1955800" y="1989139"/>
            <a:ext cx="80010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just" eaLnBrk="1" hangingPunct="1">
              <a:lnSpc>
                <a:spcPct val="130000"/>
              </a:lnSpc>
            </a:pPr>
            <a:r>
              <a:rPr kumimoji="1" lang="en-US" altLang="zh-CN" sz="2800"/>
              <a:t>   </a:t>
            </a:r>
            <a:r>
              <a:rPr kumimoji="1" lang="zh-CN" altLang="en-US" sz="2800"/>
              <a:t>元器件的安装形式有</a:t>
            </a:r>
            <a:r>
              <a:rPr kumimoji="1" lang="zh-CN" altLang="en-US" sz="2800">
                <a:solidFill>
                  <a:srgbClr val="FF0000"/>
                </a:solidFill>
              </a:rPr>
              <a:t>贴板安装</a:t>
            </a:r>
            <a:r>
              <a:rPr kumimoji="1" lang="zh-CN" altLang="en-US" sz="2800"/>
              <a:t>、悬空安装、垂直安装、支架固定安装、埋头安装等，如图</a:t>
            </a:r>
            <a:r>
              <a:rPr kumimoji="1" lang="zh-CN" altLang="en-US" sz="2800">
                <a:latin typeface="Times New Roman" panose="02020603050405020304" pitchFamily="18" charset="0"/>
              </a:rPr>
              <a:t>示。</a:t>
            </a:r>
            <a:endParaRPr kumimoji="1" lang="zh-CN" altLang="en-US" sz="9600" b="0">
              <a:latin typeface="Arial" panose="020B0604020202020204" pitchFamily="34" charset="0"/>
              <a:ea typeface="仿宋_GB2312" pitchFamily="49" charset="-122"/>
            </a:endParaRPr>
          </a:p>
        </p:txBody>
      </p:sp>
      <p:pic>
        <p:nvPicPr>
          <p:cNvPr id="25603" name="Picture 3" descr="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3500439"/>
            <a:ext cx="41910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AutoShape 4"/>
          <p:cNvSpPr>
            <a:spLocks noChangeArrowheads="1"/>
          </p:cNvSpPr>
          <p:nvPr/>
        </p:nvSpPr>
        <p:spPr bwMode="auto">
          <a:xfrm>
            <a:off x="1919288" y="5445125"/>
            <a:ext cx="2057400" cy="533400"/>
          </a:xfrm>
          <a:prstGeom prst="wedgeEllipseCallout">
            <a:avLst>
              <a:gd name="adj1" fmla="val 56792"/>
              <a:gd name="adj2" fmla="val -180356"/>
            </a:avLst>
          </a:prstGeom>
          <a:solidFill>
            <a:schemeClr val="bg2"/>
          </a:solidFill>
          <a:ln w="12700">
            <a:solidFill>
              <a:srgbClr val="FFFFCC"/>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80000"/>
              </a:lnSpc>
            </a:pPr>
            <a:r>
              <a:rPr kumimoji="1" lang="zh-CN" altLang="en-US" sz="2400">
                <a:solidFill>
                  <a:srgbClr val="FF0000"/>
                </a:solidFill>
                <a:latin typeface="Arial" panose="020B0604020202020204" pitchFamily="34" charset="0"/>
              </a:rPr>
              <a:t>贴板安装</a:t>
            </a:r>
          </a:p>
        </p:txBody>
      </p:sp>
      <p:pic>
        <p:nvPicPr>
          <p:cNvPr id="25605" name="Picture 5"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513" y="3105150"/>
            <a:ext cx="3962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AutoShape 6"/>
          <p:cNvSpPr>
            <a:spLocks noChangeArrowheads="1"/>
          </p:cNvSpPr>
          <p:nvPr/>
        </p:nvSpPr>
        <p:spPr bwMode="auto">
          <a:xfrm>
            <a:off x="7967663" y="5408613"/>
            <a:ext cx="2057400" cy="533400"/>
          </a:xfrm>
          <a:prstGeom prst="wedgeEllipseCallout">
            <a:avLst>
              <a:gd name="adj1" fmla="val -56171"/>
              <a:gd name="adj2" fmla="val -172023"/>
            </a:avLst>
          </a:prstGeom>
          <a:solidFill>
            <a:schemeClr val="bg2"/>
          </a:solidFill>
          <a:ln w="12700">
            <a:solidFill>
              <a:srgbClr val="FFFFCC"/>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80000"/>
              </a:lnSpc>
            </a:pPr>
            <a:r>
              <a:rPr kumimoji="1" lang="zh-CN" altLang="en-US" sz="2400">
                <a:solidFill>
                  <a:srgbClr val="FFFFCC"/>
                </a:solidFill>
                <a:latin typeface="Arial" panose="020B0604020202020204" pitchFamily="34" charset="0"/>
              </a:rPr>
              <a:t>悬空安装</a:t>
            </a:r>
          </a:p>
        </p:txBody>
      </p:sp>
      <p:sp>
        <p:nvSpPr>
          <p:cNvPr id="36872" name="Rectangle 10"/>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3309212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arn(outVertical)">
                                      <p:cBhvr>
                                        <p:cTn id="7" dur="500"/>
                                        <p:tgtEl>
                                          <p:spTgt spid="2560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5603"/>
                                        </p:tgtEl>
                                        <p:attrNameLst>
                                          <p:attrName>style.visibility</p:attrName>
                                        </p:attrNameLst>
                                      </p:cBhvr>
                                      <p:to>
                                        <p:strVal val="visible"/>
                                      </p:to>
                                    </p:set>
                                    <p:animEffect transition="in" filter="dissolve">
                                      <p:cBhvr>
                                        <p:cTn id="11" dur="500"/>
                                        <p:tgtEl>
                                          <p:spTgt spid="25603"/>
                                        </p:tgtEl>
                                      </p:cBhvr>
                                    </p:animEffect>
                                  </p:childTnLst>
                                </p:cTn>
                              </p:par>
                            </p:childTnLst>
                          </p:cTn>
                        </p:par>
                        <p:par>
                          <p:cTn id="12" fill="hold" nodeType="afterGroup">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5604"/>
                                        </p:tgtEl>
                                        <p:attrNameLst>
                                          <p:attrName>style.visibility</p:attrName>
                                        </p:attrNameLst>
                                      </p:cBhvr>
                                      <p:to>
                                        <p:strVal val="visible"/>
                                      </p:to>
                                    </p:set>
                                    <p:animEffect transition="in" filter="barn(outVertical)">
                                      <p:cBhvr>
                                        <p:cTn id="15" dur="500"/>
                                        <p:tgtEl>
                                          <p:spTgt spid="25604"/>
                                        </p:tgtEl>
                                      </p:cBhvr>
                                    </p:animEffect>
                                  </p:childTnLst>
                                </p:cTn>
                              </p:par>
                            </p:childTnLst>
                          </p:cTn>
                        </p:par>
                        <p:par>
                          <p:cTn id="16" fill="hold" nodeType="afterGroup">
                            <p:stCondLst>
                              <p:cond delay="1500"/>
                            </p:stCondLst>
                            <p:childTnLst>
                              <p:par>
                                <p:cTn id="17" presetID="9" presetClass="entr" presetSubtype="0" fill="hold" nodeType="afterEffect">
                                  <p:stCondLst>
                                    <p:cond delay="1000"/>
                                  </p:stCondLst>
                                  <p:childTnLst>
                                    <p:set>
                                      <p:cBhvr>
                                        <p:cTn id="18" dur="1" fill="hold">
                                          <p:stCondLst>
                                            <p:cond delay="0"/>
                                          </p:stCondLst>
                                        </p:cTn>
                                        <p:tgtEl>
                                          <p:spTgt spid="25605"/>
                                        </p:tgtEl>
                                        <p:attrNameLst>
                                          <p:attrName>style.visibility</p:attrName>
                                        </p:attrNameLst>
                                      </p:cBhvr>
                                      <p:to>
                                        <p:strVal val="visible"/>
                                      </p:to>
                                    </p:set>
                                    <p:animEffect transition="in" filter="dissolve">
                                      <p:cBhvr>
                                        <p:cTn id="19" dur="500"/>
                                        <p:tgtEl>
                                          <p:spTgt spid="25605"/>
                                        </p:tgtEl>
                                      </p:cBhvr>
                                    </p:animEffect>
                                  </p:childTnLst>
                                </p:cTn>
                              </p:par>
                            </p:childTnLst>
                          </p:cTn>
                        </p:par>
                        <p:par>
                          <p:cTn id="20" fill="hold" nodeType="afterGroup">
                            <p:stCondLst>
                              <p:cond delay="3000"/>
                            </p:stCondLst>
                            <p:childTnLst>
                              <p:par>
                                <p:cTn id="21" presetID="16" presetClass="entr" presetSubtype="37" fill="hold" grpId="0" nodeType="afterEffect">
                                  <p:stCondLst>
                                    <p:cond delay="0"/>
                                  </p:stCondLst>
                                  <p:childTnLst>
                                    <p:set>
                                      <p:cBhvr>
                                        <p:cTn id="22" dur="1" fill="hold">
                                          <p:stCondLst>
                                            <p:cond delay="0"/>
                                          </p:stCondLst>
                                        </p:cTn>
                                        <p:tgtEl>
                                          <p:spTgt spid="25606"/>
                                        </p:tgtEl>
                                        <p:attrNameLst>
                                          <p:attrName>style.visibility</p:attrName>
                                        </p:attrNameLst>
                                      </p:cBhvr>
                                      <p:to>
                                        <p:strVal val="visible"/>
                                      </p:to>
                                    </p:set>
                                    <p:animEffect transition="in" filter="barn(outVertical)">
                                      <p:cBhvr>
                                        <p:cTn id="23" dur="5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04" grpId="0" animBg="1" autoUpdateAnimBg="0"/>
      <p:bldP spid="2560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819401" y="381001"/>
            <a:ext cx="6805613" cy="563563"/>
          </a:xfrm>
        </p:spPr>
        <p:txBody>
          <a:bodyPr>
            <a:normAutofit fontScale="90000"/>
          </a:bodyPr>
          <a:lstStyle/>
          <a:p>
            <a:pPr eaLnBrk="1" hangingPunct="1"/>
            <a:r>
              <a:rPr lang="zh-CN" altLang="en-US" b="1">
                <a:latin typeface="华文中宋" panose="02010600040101010101" pitchFamily="2" charset="-122"/>
                <a:ea typeface="华文中宋" panose="02010600040101010101" pitchFamily="2" charset="-122"/>
              </a:rPr>
              <a:t>目  录</a:t>
            </a:r>
            <a:endParaRPr lang="zh-CN" altLang="en-US" sz="2000" b="1">
              <a:solidFill>
                <a:schemeClr val="accent1"/>
              </a:solidFill>
              <a:latin typeface="华文中宋" panose="02010600040101010101" pitchFamily="2" charset="-122"/>
              <a:ea typeface="华文中宋" panose="02010600040101010101" pitchFamily="2" charset="-122"/>
            </a:endParaRPr>
          </a:p>
        </p:txBody>
      </p:sp>
      <p:grpSp>
        <p:nvGrpSpPr>
          <p:cNvPr id="6147" name="Group 3"/>
          <p:cNvGrpSpPr>
            <a:grpSpLocks/>
          </p:cNvGrpSpPr>
          <p:nvPr/>
        </p:nvGrpSpPr>
        <p:grpSpPr bwMode="auto">
          <a:xfrm>
            <a:off x="3503613" y="1016001"/>
            <a:ext cx="5040312" cy="582613"/>
            <a:chOff x="1247" y="640"/>
            <a:chExt cx="3175" cy="367"/>
          </a:xfrm>
        </p:grpSpPr>
        <p:grpSp>
          <p:nvGrpSpPr>
            <p:cNvPr id="6199" name="Group 4"/>
            <p:cNvGrpSpPr>
              <a:grpSpLocks/>
            </p:cNvGrpSpPr>
            <p:nvPr/>
          </p:nvGrpSpPr>
          <p:grpSpPr bwMode="auto">
            <a:xfrm>
              <a:off x="1247" y="643"/>
              <a:ext cx="447" cy="364"/>
              <a:chOff x="1110" y="2656"/>
              <a:chExt cx="1549" cy="1351"/>
            </a:xfrm>
          </p:grpSpPr>
          <p:sp>
            <p:nvSpPr>
              <p:cNvPr id="6203" name="AutoShape 5"/>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204" name="AutoShape 6"/>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237575" name="AutoShape 7"/>
              <p:cNvSpPr>
                <a:spLocks noChangeArrowheads="1"/>
              </p:cNvSpPr>
              <p:nvPr/>
            </p:nvSpPr>
            <p:spPr bwMode="gray">
              <a:xfrm>
                <a:off x="1200" y="2738"/>
                <a:ext cx="1351" cy="1165"/>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p>
            </p:txBody>
          </p:sp>
        </p:grpSp>
        <p:sp>
          <p:nvSpPr>
            <p:cNvPr id="6200" name="Line 8"/>
            <p:cNvSpPr>
              <a:spLocks noChangeShapeType="1"/>
            </p:cNvSpPr>
            <p:nvPr/>
          </p:nvSpPr>
          <p:spPr bwMode="auto">
            <a:xfrm>
              <a:off x="1605" y="977"/>
              <a:ext cx="2817"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577" name="Text Box 9">
              <a:hlinkClick r:id="rId2" action="ppaction://hlinksldjump"/>
            </p:cNvPr>
            <p:cNvSpPr txBox="1">
              <a:spLocks noChangeArrowheads="1"/>
            </p:cNvSpPr>
            <p:nvPr/>
          </p:nvSpPr>
          <p:spPr bwMode="auto">
            <a:xfrm>
              <a:off x="1918" y="640"/>
              <a:ext cx="2102" cy="327"/>
            </a:xfrm>
            <a:prstGeom prst="rect">
              <a:avLst/>
            </a:prstGeom>
            <a:noFill/>
            <a:ln w="9525" algn="ctr">
              <a:noFill/>
              <a:miter lim="800000"/>
              <a:headEnd/>
              <a:tailEnd/>
            </a:ln>
            <a:effectLst/>
          </p:spPr>
          <p:txBody>
            <a:bodyPr>
              <a:spAutoFit/>
            </a:bodyPr>
            <a:lstStyle/>
            <a:p>
              <a:pPr algn="ctr">
                <a:defRPr/>
              </a:pPr>
              <a:r>
                <a:rPr lang="zh-CN" altLang="en-US" sz="2800">
                  <a:effectLst>
                    <a:outerShdw blurRad="38100" dist="38100" dir="2700000" algn="tl">
                      <a:srgbClr val="C0C0C0"/>
                    </a:outerShdw>
                  </a:effectLst>
                  <a:latin typeface="Arial" charset="0"/>
                  <a:ea typeface="黑体" pitchFamily="2" charset="-122"/>
                </a:rPr>
                <a:t>课程目的</a:t>
              </a:r>
              <a:endParaRPr lang="en-US" altLang="zh-CN" sz="2800">
                <a:effectLst>
                  <a:outerShdw blurRad="38100" dist="38100" dir="2700000" algn="tl">
                    <a:srgbClr val="C0C0C0"/>
                  </a:outerShdw>
                </a:effectLst>
                <a:latin typeface="Arial" charset="0"/>
                <a:ea typeface="黑体" pitchFamily="2" charset="-122"/>
              </a:endParaRPr>
            </a:p>
          </p:txBody>
        </p:sp>
        <p:sp>
          <p:nvSpPr>
            <p:cNvPr id="6202" name="Text Box 10">
              <a:hlinkClick r:id="" action="ppaction://hlinkshowjump?jump=nextslide"/>
            </p:cNvPr>
            <p:cNvSpPr txBox="1">
              <a:spLocks noChangeArrowheads="1"/>
            </p:cNvSpPr>
            <p:nvPr/>
          </p:nvSpPr>
          <p:spPr bwMode="gray">
            <a:xfrm>
              <a:off x="1355" y="697"/>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chemeClr val="bg1"/>
                  </a:solidFill>
                  <a:latin typeface="Arial" panose="020B0604020202020204" pitchFamily="34" charset="0"/>
                </a:rPr>
                <a:t>1</a:t>
              </a:r>
            </a:p>
          </p:txBody>
        </p:sp>
      </p:grpSp>
      <p:grpSp>
        <p:nvGrpSpPr>
          <p:cNvPr id="6148" name="Group 11"/>
          <p:cNvGrpSpPr>
            <a:grpSpLocks/>
          </p:cNvGrpSpPr>
          <p:nvPr/>
        </p:nvGrpSpPr>
        <p:grpSpPr bwMode="auto">
          <a:xfrm>
            <a:off x="3476626" y="5072063"/>
            <a:ext cx="709613" cy="577850"/>
            <a:chOff x="3174" y="2656"/>
            <a:chExt cx="1549" cy="1351"/>
          </a:xfrm>
        </p:grpSpPr>
        <p:sp>
          <p:nvSpPr>
            <p:cNvPr id="6196" name="AutoShape 1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197" name="AutoShape 1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237582" name="AutoShape 14"/>
            <p:cNvSpPr>
              <a:spLocks noChangeArrowheads="1"/>
            </p:cNvSpPr>
            <p:nvPr/>
          </p:nvSpPr>
          <p:spPr bwMode="gray">
            <a:xfrm>
              <a:off x="3264" y="2738"/>
              <a:ext cx="1351" cy="1165"/>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p>
          </p:txBody>
        </p:sp>
      </p:grpSp>
      <p:sp>
        <p:nvSpPr>
          <p:cNvPr id="6149" name="Line 15"/>
          <p:cNvSpPr>
            <a:spLocks noChangeShapeType="1"/>
          </p:cNvSpPr>
          <p:nvPr/>
        </p:nvSpPr>
        <p:spPr bwMode="auto">
          <a:xfrm>
            <a:off x="4044950" y="5602288"/>
            <a:ext cx="4471988"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0" name="Text Box 16">
            <a:hlinkClick r:id="rId3" action="ppaction://hlinksldjump"/>
          </p:cNvPr>
          <p:cNvSpPr txBox="1">
            <a:spLocks noChangeArrowheads="1"/>
          </p:cNvSpPr>
          <p:nvPr/>
        </p:nvSpPr>
        <p:spPr bwMode="gray">
          <a:xfrm>
            <a:off x="3648076" y="515778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chemeClr val="bg1"/>
                </a:solidFill>
                <a:latin typeface="Arial" panose="020B0604020202020204" pitchFamily="34" charset="0"/>
              </a:rPr>
              <a:t>7</a:t>
            </a:r>
          </a:p>
        </p:txBody>
      </p:sp>
      <p:grpSp>
        <p:nvGrpSpPr>
          <p:cNvPr id="6151" name="Group 17"/>
          <p:cNvGrpSpPr>
            <a:grpSpLocks/>
          </p:cNvGrpSpPr>
          <p:nvPr/>
        </p:nvGrpSpPr>
        <p:grpSpPr bwMode="auto">
          <a:xfrm>
            <a:off x="3482976" y="2389189"/>
            <a:ext cx="709613" cy="579437"/>
            <a:chOff x="1110" y="2656"/>
            <a:chExt cx="1549" cy="1351"/>
          </a:xfrm>
        </p:grpSpPr>
        <p:sp>
          <p:nvSpPr>
            <p:cNvPr id="619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19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237588" name="AutoShape 20"/>
            <p:cNvSpPr>
              <a:spLocks noChangeArrowheads="1"/>
            </p:cNvSpPr>
            <p:nvPr/>
          </p:nvSpPr>
          <p:spPr bwMode="gray">
            <a:xfrm>
              <a:off x="1200" y="2737"/>
              <a:ext cx="1351" cy="1166"/>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p>
          </p:txBody>
        </p:sp>
      </p:grpSp>
      <p:sp>
        <p:nvSpPr>
          <p:cNvPr id="6152" name="Line 21"/>
          <p:cNvSpPr>
            <a:spLocks noChangeShapeType="1"/>
          </p:cNvSpPr>
          <p:nvPr/>
        </p:nvSpPr>
        <p:spPr bwMode="auto">
          <a:xfrm>
            <a:off x="4051300" y="2919413"/>
            <a:ext cx="4471988"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590" name="Text Box 22">
            <a:hlinkClick r:id="" action="ppaction://noaction"/>
          </p:cNvPr>
          <p:cNvSpPr txBox="1">
            <a:spLocks noChangeArrowheads="1"/>
          </p:cNvSpPr>
          <p:nvPr/>
        </p:nvSpPr>
        <p:spPr bwMode="auto">
          <a:xfrm>
            <a:off x="4548189" y="5049838"/>
            <a:ext cx="3336925" cy="519112"/>
          </a:xfrm>
          <a:prstGeom prst="rect">
            <a:avLst/>
          </a:prstGeom>
          <a:noFill/>
          <a:ln w="9525" algn="ctr">
            <a:noFill/>
            <a:miter lim="800000"/>
            <a:headEnd/>
            <a:tailEnd/>
          </a:ln>
          <a:effectLst/>
        </p:spPr>
        <p:txBody>
          <a:bodyPr>
            <a:spAutoFit/>
          </a:bodyPr>
          <a:lstStyle/>
          <a:p>
            <a:pPr algn="ctr">
              <a:defRPr/>
            </a:pPr>
            <a:r>
              <a:rPr lang="zh-CN" altLang="en-US" sz="2800">
                <a:effectLst>
                  <a:outerShdw blurRad="38100" dist="38100" dir="2700000" algn="tl">
                    <a:srgbClr val="C0C0C0"/>
                  </a:outerShdw>
                </a:effectLst>
                <a:latin typeface="Arial" charset="0"/>
                <a:ea typeface="黑体" pitchFamily="2" charset="-122"/>
              </a:rPr>
              <a:t>印刷电路板设计</a:t>
            </a:r>
            <a:endParaRPr lang="en-US" altLang="zh-CN" sz="2800">
              <a:effectLst>
                <a:outerShdw blurRad="38100" dist="38100" dir="2700000" algn="tl">
                  <a:srgbClr val="C0C0C0"/>
                </a:outerShdw>
              </a:effectLst>
              <a:latin typeface="Arial" charset="0"/>
              <a:ea typeface="黑体" pitchFamily="2" charset="-122"/>
            </a:endParaRPr>
          </a:p>
        </p:txBody>
      </p:sp>
      <p:sp>
        <p:nvSpPr>
          <p:cNvPr id="6154" name="Text Box 23">
            <a:hlinkClick r:id="rId4" action="ppaction://hlinksldjump"/>
          </p:cNvPr>
          <p:cNvSpPr txBox="1">
            <a:spLocks noChangeArrowheads="1"/>
          </p:cNvSpPr>
          <p:nvPr/>
        </p:nvSpPr>
        <p:spPr bwMode="gray">
          <a:xfrm>
            <a:off x="3654426" y="247491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chemeClr val="bg1"/>
                </a:solidFill>
                <a:latin typeface="Arial" panose="020B0604020202020204" pitchFamily="34" charset="0"/>
              </a:rPr>
              <a:t>3</a:t>
            </a:r>
          </a:p>
        </p:txBody>
      </p:sp>
      <p:sp>
        <p:nvSpPr>
          <p:cNvPr id="237592" name="Text Box 24">
            <a:hlinkClick r:id="rId5" action="ppaction://hlinksldjump"/>
          </p:cNvPr>
          <p:cNvSpPr txBox="1">
            <a:spLocks noChangeArrowheads="1"/>
          </p:cNvSpPr>
          <p:nvPr/>
        </p:nvSpPr>
        <p:spPr bwMode="auto">
          <a:xfrm>
            <a:off x="4548189" y="2384426"/>
            <a:ext cx="3336925" cy="519113"/>
          </a:xfrm>
          <a:prstGeom prst="rect">
            <a:avLst/>
          </a:prstGeom>
          <a:noFill/>
          <a:ln w="9525" algn="ctr">
            <a:noFill/>
            <a:miter lim="800000"/>
            <a:headEnd/>
            <a:tailEnd/>
          </a:ln>
          <a:effectLst/>
        </p:spPr>
        <p:txBody>
          <a:bodyPr>
            <a:spAutoFit/>
          </a:bodyPr>
          <a:lstStyle/>
          <a:p>
            <a:pPr algn="ctr">
              <a:defRPr/>
            </a:pPr>
            <a:r>
              <a:rPr lang="zh-CN" altLang="en-US" sz="2800">
                <a:effectLst>
                  <a:outerShdw blurRad="38100" dist="38100" dir="2700000" algn="tl">
                    <a:srgbClr val="C0C0C0"/>
                  </a:outerShdw>
                </a:effectLst>
                <a:latin typeface="Arial" charset="0"/>
                <a:ea typeface="黑体" pitchFamily="2" charset="-122"/>
              </a:rPr>
              <a:t>元器件识别与检测</a:t>
            </a:r>
          </a:p>
        </p:txBody>
      </p:sp>
      <p:grpSp>
        <p:nvGrpSpPr>
          <p:cNvPr id="6156" name="Group 25"/>
          <p:cNvGrpSpPr>
            <a:grpSpLocks/>
          </p:cNvGrpSpPr>
          <p:nvPr/>
        </p:nvGrpSpPr>
        <p:grpSpPr bwMode="auto">
          <a:xfrm>
            <a:off x="3482976" y="3051175"/>
            <a:ext cx="709613" cy="577850"/>
            <a:chOff x="3174" y="2656"/>
            <a:chExt cx="1549" cy="1351"/>
          </a:xfrm>
        </p:grpSpPr>
        <p:sp>
          <p:nvSpPr>
            <p:cNvPr id="6190"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191"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237596" name="AutoShape 28"/>
            <p:cNvSpPr>
              <a:spLocks noChangeArrowheads="1"/>
            </p:cNvSpPr>
            <p:nvPr/>
          </p:nvSpPr>
          <p:spPr bwMode="gray">
            <a:xfrm>
              <a:off x="3264" y="2738"/>
              <a:ext cx="1351" cy="1165"/>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p>
          </p:txBody>
        </p:sp>
      </p:grpSp>
      <p:sp>
        <p:nvSpPr>
          <p:cNvPr id="6157" name="Line 29"/>
          <p:cNvSpPr>
            <a:spLocks noChangeShapeType="1"/>
          </p:cNvSpPr>
          <p:nvPr/>
        </p:nvSpPr>
        <p:spPr bwMode="auto">
          <a:xfrm>
            <a:off x="4051300" y="3581400"/>
            <a:ext cx="4471988"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 name="Text Box 30">
            <a:hlinkClick r:id="rId6" action="ppaction://hlinksldjump"/>
          </p:cNvPr>
          <p:cNvSpPr txBox="1">
            <a:spLocks noChangeArrowheads="1"/>
          </p:cNvSpPr>
          <p:nvPr/>
        </p:nvSpPr>
        <p:spPr bwMode="gray">
          <a:xfrm>
            <a:off x="3654426" y="31369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chemeClr val="bg1"/>
                </a:solidFill>
                <a:latin typeface="Arial" panose="020B0604020202020204" pitchFamily="34" charset="0"/>
              </a:rPr>
              <a:t>4</a:t>
            </a:r>
          </a:p>
        </p:txBody>
      </p:sp>
      <p:sp>
        <p:nvSpPr>
          <p:cNvPr id="237599" name="Text Box 31">
            <a:hlinkClick r:id="rId7" action="ppaction://hlinksldjump"/>
          </p:cNvPr>
          <p:cNvSpPr txBox="1">
            <a:spLocks noChangeArrowheads="1"/>
          </p:cNvSpPr>
          <p:nvPr/>
        </p:nvSpPr>
        <p:spPr bwMode="auto">
          <a:xfrm>
            <a:off x="4548189" y="3046413"/>
            <a:ext cx="3336925" cy="519112"/>
          </a:xfrm>
          <a:prstGeom prst="rect">
            <a:avLst/>
          </a:prstGeom>
          <a:noFill/>
          <a:ln w="9525" algn="ctr">
            <a:noFill/>
            <a:miter lim="800000"/>
            <a:headEnd/>
            <a:tailEnd/>
          </a:ln>
          <a:effectLst/>
        </p:spPr>
        <p:txBody>
          <a:bodyPr>
            <a:spAutoFit/>
          </a:bodyPr>
          <a:lstStyle/>
          <a:p>
            <a:pPr algn="ctr">
              <a:defRPr/>
            </a:pPr>
            <a:r>
              <a:rPr lang="zh-CN" altLang="en-US" sz="2800">
                <a:effectLst>
                  <a:outerShdw blurRad="38100" dist="38100" dir="2700000" algn="tl">
                    <a:srgbClr val="C0C0C0"/>
                  </a:outerShdw>
                </a:effectLst>
                <a:latin typeface="Arial" charset="0"/>
                <a:ea typeface="黑体" pitchFamily="2" charset="-122"/>
              </a:rPr>
              <a:t>手工焊接技术介绍</a:t>
            </a:r>
            <a:endParaRPr lang="en-US" altLang="zh-CN" sz="2800">
              <a:effectLst>
                <a:outerShdw blurRad="38100" dist="38100" dir="2700000" algn="tl">
                  <a:srgbClr val="C0C0C0"/>
                </a:outerShdw>
              </a:effectLst>
              <a:latin typeface="Arial" charset="0"/>
              <a:ea typeface="黑体" pitchFamily="2" charset="-122"/>
            </a:endParaRPr>
          </a:p>
        </p:txBody>
      </p:sp>
      <p:grpSp>
        <p:nvGrpSpPr>
          <p:cNvPr id="6160" name="Group 32"/>
          <p:cNvGrpSpPr>
            <a:grpSpLocks/>
          </p:cNvGrpSpPr>
          <p:nvPr/>
        </p:nvGrpSpPr>
        <p:grpSpPr bwMode="auto">
          <a:xfrm>
            <a:off x="3482976" y="3714750"/>
            <a:ext cx="709613" cy="577850"/>
            <a:chOff x="1110" y="2656"/>
            <a:chExt cx="1549" cy="1351"/>
          </a:xfrm>
        </p:grpSpPr>
        <p:sp>
          <p:nvSpPr>
            <p:cNvPr id="6187" name="AutoShape 33"/>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188" name="AutoShape 3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237603" name="AutoShape 35"/>
            <p:cNvSpPr>
              <a:spLocks noChangeArrowheads="1"/>
            </p:cNvSpPr>
            <p:nvPr/>
          </p:nvSpPr>
          <p:spPr bwMode="gray">
            <a:xfrm>
              <a:off x="1200" y="2738"/>
              <a:ext cx="1351" cy="1165"/>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p>
          </p:txBody>
        </p:sp>
      </p:grpSp>
      <p:sp>
        <p:nvSpPr>
          <p:cNvPr id="6161" name="Line 36"/>
          <p:cNvSpPr>
            <a:spLocks noChangeShapeType="1"/>
          </p:cNvSpPr>
          <p:nvPr/>
        </p:nvSpPr>
        <p:spPr bwMode="auto">
          <a:xfrm>
            <a:off x="4051300" y="4244975"/>
            <a:ext cx="4471988"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2" name="Text Box 37">
            <a:hlinkClick r:id="rId8" action="ppaction://hlinksldjump"/>
          </p:cNvPr>
          <p:cNvSpPr txBox="1">
            <a:spLocks noChangeArrowheads="1"/>
          </p:cNvSpPr>
          <p:nvPr/>
        </p:nvSpPr>
        <p:spPr bwMode="gray">
          <a:xfrm>
            <a:off x="3654426" y="38004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chemeClr val="bg1"/>
                </a:solidFill>
                <a:latin typeface="Arial" panose="020B0604020202020204" pitchFamily="34" charset="0"/>
              </a:rPr>
              <a:t>5</a:t>
            </a:r>
          </a:p>
        </p:txBody>
      </p:sp>
      <p:grpSp>
        <p:nvGrpSpPr>
          <p:cNvPr id="6163" name="Group 38"/>
          <p:cNvGrpSpPr>
            <a:grpSpLocks/>
          </p:cNvGrpSpPr>
          <p:nvPr/>
        </p:nvGrpSpPr>
        <p:grpSpPr bwMode="auto">
          <a:xfrm>
            <a:off x="3482976" y="4376738"/>
            <a:ext cx="709613" cy="577850"/>
            <a:chOff x="3174" y="2656"/>
            <a:chExt cx="1549" cy="1351"/>
          </a:xfrm>
        </p:grpSpPr>
        <p:sp>
          <p:nvSpPr>
            <p:cNvPr id="6184" name="AutoShape 39"/>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185" name="AutoShape 40"/>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237609" name="AutoShape 41"/>
            <p:cNvSpPr>
              <a:spLocks noChangeArrowheads="1"/>
            </p:cNvSpPr>
            <p:nvPr/>
          </p:nvSpPr>
          <p:spPr bwMode="gray">
            <a:xfrm>
              <a:off x="3264" y="2738"/>
              <a:ext cx="1351" cy="1165"/>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p>
          </p:txBody>
        </p:sp>
      </p:grpSp>
      <p:sp>
        <p:nvSpPr>
          <p:cNvPr id="6164" name="Line 42"/>
          <p:cNvSpPr>
            <a:spLocks noChangeShapeType="1"/>
          </p:cNvSpPr>
          <p:nvPr/>
        </p:nvSpPr>
        <p:spPr bwMode="auto">
          <a:xfrm>
            <a:off x="4051300" y="4905375"/>
            <a:ext cx="4471988"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 name="Text Box 43">
            <a:hlinkClick r:id="rId9" action="ppaction://hlinksldjump"/>
          </p:cNvPr>
          <p:cNvSpPr txBox="1">
            <a:spLocks noChangeArrowheads="1"/>
          </p:cNvSpPr>
          <p:nvPr/>
        </p:nvSpPr>
        <p:spPr bwMode="gray">
          <a:xfrm>
            <a:off x="3654426" y="44608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chemeClr val="bg1"/>
                </a:solidFill>
                <a:latin typeface="Arial" panose="020B0604020202020204" pitchFamily="34" charset="0"/>
              </a:rPr>
              <a:t>6</a:t>
            </a:r>
          </a:p>
        </p:txBody>
      </p:sp>
      <p:sp>
        <p:nvSpPr>
          <p:cNvPr id="237612" name="Text Box 44">
            <a:hlinkClick r:id="rId10" action="ppaction://hlinksldjump"/>
          </p:cNvPr>
          <p:cNvSpPr txBox="1">
            <a:spLocks noChangeArrowheads="1"/>
          </p:cNvSpPr>
          <p:nvPr/>
        </p:nvSpPr>
        <p:spPr bwMode="auto">
          <a:xfrm>
            <a:off x="3792539" y="3681413"/>
            <a:ext cx="5083175" cy="519112"/>
          </a:xfrm>
          <a:prstGeom prst="rect">
            <a:avLst/>
          </a:prstGeom>
          <a:noFill/>
          <a:ln w="9525" algn="ctr">
            <a:noFill/>
            <a:miter lim="800000"/>
            <a:headEnd/>
            <a:tailEnd/>
          </a:ln>
          <a:effectLst/>
        </p:spPr>
        <p:txBody>
          <a:bodyPr>
            <a:spAutoFit/>
          </a:bodyPr>
          <a:lstStyle/>
          <a:p>
            <a:pPr algn="ctr">
              <a:defRPr/>
            </a:pPr>
            <a:r>
              <a:rPr lang="en-US" altLang="zh-CN" sz="2800">
                <a:effectLst>
                  <a:outerShdw blurRad="38100" dist="38100" dir="2700000" algn="tl">
                    <a:srgbClr val="C0C0C0"/>
                  </a:outerShdw>
                </a:effectLst>
                <a:latin typeface="Arial" charset="0"/>
                <a:ea typeface="黑体" pitchFamily="2" charset="-122"/>
              </a:rPr>
              <a:t>DT830</a:t>
            </a:r>
            <a:r>
              <a:rPr lang="zh-CN" altLang="en-US" sz="2800">
                <a:effectLst>
                  <a:outerShdw blurRad="38100" dist="38100" dir="2700000" algn="tl">
                    <a:srgbClr val="C0C0C0"/>
                  </a:outerShdw>
                </a:effectLst>
                <a:latin typeface="Arial" charset="0"/>
                <a:ea typeface="黑体" pitchFamily="2" charset="-122"/>
              </a:rPr>
              <a:t>型万用表安装</a:t>
            </a:r>
          </a:p>
        </p:txBody>
      </p:sp>
      <p:grpSp>
        <p:nvGrpSpPr>
          <p:cNvPr id="6167" name="Group 45"/>
          <p:cNvGrpSpPr>
            <a:grpSpLocks/>
          </p:cNvGrpSpPr>
          <p:nvPr/>
        </p:nvGrpSpPr>
        <p:grpSpPr bwMode="auto">
          <a:xfrm>
            <a:off x="3503613" y="5697538"/>
            <a:ext cx="5067300" cy="596900"/>
            <a:chOff x="1247" y="3144"/>
            <a:chExt cx="3131" cy="376"/>
          </a:xfrm>
        </p:grpSpPr>
        <p:grpSp>
          <p:nvGrpSpPr>
            <p:cNvPr id="6177" name="Group 46"/>
            <p:cNvGrpSpPr>
              <a:grpSpLocks/>
            </p:cNvGrpSpPr>
            <p:nvPr/>
          </p:nvGrpSpPr>
          <p:grpSpPr bwMode="auto">
            <a:xfrm>
              <a:off x="1247" y="3156"/>
              <a:ext cx="447" cy="364"/>
              <a:chOff x="1110" y="2656"/>
              <a:chExt cx="1549" cy="1351"/>
            </a:xfrm>
          </p:grpSpPr>
          <p:sp>
            <p:nvSpPr>
              <p:cNvPr id="6181" name="AutoShape 47"/>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182" name="AutoShape 4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237617" name="AutoShape 49"/>
              <p:cNvSpPr>
                <a:spLocks noChangeArrowheads="1"/>
              </p:cNvSpPr>
              <p:nvPr/>
            </p:nvSpPr>
            <p:spPr bwMode="gray">
              <a:xfrm>
                <a:off x="1198" y="2738"/>
                <a:ext cx="1353" cy="1165"/>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pPr>
                  <a:defRPr/>
                </a:pPr>
                <a:endParaRPr lang="zh-CN" altLang="en-US"/>
              </a:p>
            </p:txBody>
          </p:sp>
        </p:grpSp>
        <p:sp>
          <p:nvSpPr>
            <p:cNvPr id="6178" name="Line 50"/>
            <p:cNvSpPr>
              <a:spLocks noChangeShapeType="1"/>
            </p:cNvSpPr>
            <p:nvPr/>
          </p:nvSpPr>
          <p:spPr bwMode="auto">
            <a:xfrm>
              <a:off x="1605" y="3490"/>
              <a:ext cx="2773" cy="4"/>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9" name="Text Box 51">
              <a:hlinkClick r:id="" action="ppaction://noaction"/>
            </p:cNvPr>
            <p:cNvSpPr txBox="1">
              <a:spLocks noChangeArrowheads="1"/>
            </p:cNvSpPr>
            <p:nvPr/>
          </p:nvSpPr>
          <p:spPr bwMode="gray">
            <a:xfrm>
              <a:off x="1355" y="321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chemeClr val="bg1"/>
                  </a:solidFill>
                  <a:latin typeface="Arial" panose="020B0604020202020204" pitchFamily="34" charset="0"/>
                </a:rPr>
                <a:t>8</a:t>
              </a:r>
            </a:p>
          </p:txBody>
        </p:sp>
        <p:sp>
          <p:nvSpPr>
            <p:cNvPr id="237620" name="Text Box 52">
              <a:hlinkClick r:id="" action="ppaction://noaction"/>
            </p:cNvPr>
            <p:cNvSpPr txBox="1">
              <a:spLocks noChangeArrowheads="1"/>
            </p:cNvSpPr>
            <p:nvPr/>
          </p:nvSpPr>
          <p:spPr bwMode="auto">
            <a:xfrm>
              <a:off x="1918" y="3144"/>
              <a:ext cx="2102" cy="327"/>
            </a:xfrm>
            <a:prstGeom prst="rect">
              <a:avLst/>
            </a:prstGeom>
            <a:noFill/>
            <a:ln w="9525" algn="ctr">
              <a:noFill/>
              <a:miter lim="800000"/>
              <a:headEnd/>
              <a:tailEnd/>
            </a:ln>
            <a:effectLst/>
          </p:spPr>
          <p:txBody>
            <a:bodyPr>
              <a:spAutoFit/>
            </a:bodyPr>
            <a:lstStyle/>
            <a:p>
              <a:pPr algn="ctr">
                <a:defRPr/>
              </a:pPr>
              <a:r>
                <a:rPr lang="zh-CN" altLang="en-US" sz="2800">
                  <a:effectLst>
                    <a:outerShdw blurRad="38100" dist="38100" dir="2700000" algn="tl">
                      <a:srgbClr val="C0C0C0"/>
                    </a:outerShdw>
                  </a:effectLst>
                  <a:latin typeface="Arial" charset="0"/>
                  <a:ea typeface="黑体" pitchFamily="2" charset="-122"/>
                </a:rPr>
                <a:t>安全常识</a:t>
              </a:r>
            </a:p>
          </p:txBody>
        </p:sp>
      </p:grpSp>
      <p:sp>
        <p:nvSpPr>
          <p:cNvPr id="237621" name="Text Box 53">
            <a:hlinkClick r:id="" action="ppaction://noaction"/>
          </p:cNvPr>
          <p:cNvSpPr txBox="1">
            <a:spLocks noChangeArrowheads="1"/>
          </p:cNvSpPr>
          <p:nvPr/>
        </p:nvSpPr>
        <p:spPr bwMode="auto">
          <a:xfrm>
            <a:off x="4548189" y="4371976"/>
            <a:ext cx="3336925" cy="519113"/>
          </a:xfrm>
          <a:prstGeom prst="rect">
            <a:avLst/>
          </a:prstGeom>
          <a:noFill/>
          <a:ln w="9525" algn="ctr">
            <a:noFill/>
            <a:miter lim="800000"/>
            <a:headEnd/>
            <a:tailEnd/>
          </a:ln>
          <a:effectLst/>
        </p:spPr>
        <p:txBody>
          <a:bodyPr>
            <a:spAutoFit/>
          </a:bodyPr>
          <a:lstStyle/>
          <a:p>
            <a:pPr algn="ctr">
              <a:defRPr/>
            </a:pPr>
            <a:r>
              <a:rPr lang="zh-CN" altLang="en-US" sz="2800">
                <a:effectLst>
                  <a:outerShdw blurRad="38100" dist="38100" dir="2700000" algn="tl">
                    <a:srgbClr val="C0C0C0"/>
                  </a:outerShdw>
                </a:effectLst>
                <a:latin typeface="Arial" charset="0"/>
                <a:ea typeface="黑体" pitchFamily="2" charset="-122"/>
              </a:rPr>
              <a:t>万用表校验仪表</a:t>
            </a:r>
          </a:p>
        </p:txBody>
      </p:sp>
      <p:grpSp>
        <p:nvGrpSpPr>
          <p:cNvPr id="6169" name="Group 54"/>
          <p:cNvGrpSpPr>
            <a:grpSpLocks/>
          </p:cNvGrpSpPr>
          <p:nvPr/>
        </p:nvGrpSpPr>
        <p:grpSpPr bwMode="auto">
          <a:xfrm>
            <a:off x="3482976" y="1670050"/>
            <a:ext cx="709613" cy="577850"/>
            <a:chOff x="3174" y="2656"/>
            <a:chExt cx="1549" cy="1351"/>
          </a:xfrm>
        </p:grpSpPr>
        <p:sp>
          <p:nvSpPr>
            <p:cNvPr id="6174" name="AutoShape 55"/>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175" name="AutoShape 56"/>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237625" name="AutoShape 57"/>
            <p:cNvSpPr>
              <a:spLocks noChangeArrowheads="1"/>
            </p:cNvSpPr>
            <p:nvPr/>
          </p:nvSpPr>
          <p:spPr bwMode="gray">
            <a:xfrm>
              <a:off x="3264" y="2738"/>
              <a:ext cx="1351" cy="1165"/>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pPr>
                <a:defRPr/>
              </a:pPr>
              <a:endParaRPr lang="zh-CN" altLang="en-US"/>
            </a:p>
          </p:txBody>
        </p:sp>
      </p:grpSp>
      <p:sp>
        <p:nvSpPr>
          <p:cNvPr id="6170" name="Line 58"/>
          <p:cNvSpPr>
            <a:spLocks noChangeShapeType="1"/>
          </p:cNvSpPr>
          <p:nvPr/>
        </p:nvSpPr>
        <p:spPr bwMode="auto">
          <a:xfrm>
            <a:off x="4051300" y="2198688"/>
            <a:ext cx="4471988"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 name="Text Box 59">
            <a:hlinkClick r:id="rId9" action="ppaction://hlinksldjump"/>
          </p:cNvPr>
          <p:cNvSpPr txBox="1">
            <a:spLocks noChangeArrowheads="1"/>
          </p:cNvSpPr>
          <p:nvPr/>
        </p:nvSpPr>
        <p:spPr bwMode="gray">
          <a:xfrm>
            <a:off x="3654426" y="175418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chemeClr val="bg1"/>
                </a:solidFill>
                <a:latin typeface="Arial" panose="020B0604020202020204" pitchFamily="34" charset="0"/>
              </a:rPr>
              <a:t>2</a:t>
            </a:r>
          </a:p>
        </p:txBody>
      </p:sp>
      <p:sp>
        <p:nvSpPr>
          <p:cNvPr id="237628" name="Text Box 60">
            <a:hlinkClick r:id="rId11" action="ppaction://hlinksldjump"/>
          </p:cNvPr>
          <p:cNvSpPr txBox="1">
            <a:spLocks noChangeArrowheads="1"/>
          </p:cNvSpPr>
          <p:nvPr/>
        </p:nvSpPr>
        <p:spPr bwMode="auto">
          <a:xfrm>
            <a:off x="4548189" y="1665288"/>
            <a:ext cx="3743325" cy="519112"/>
          </a:xfrm>
          <a:prstGeom prst="rect">
            <a:avLst/>
          </a:prstGeom>
          <a:noFill/>
          <a:ln w="9525" algn="ctr">
            <a:noFill/>
            <a:miter lim="800000"/>
            <a:headEnd/>
            <a:tailEnd/>
          </a:ln>
          <a:effectLst/>
        </p:spPr>
        <p:txBody>
          <a:bodyPr>
            <a:spAutoFit/>
          </a:bodyPr>
          <a:lstStyle/>
          <a:p>
            <a:pPr algn="ctr">
              <a:defRPr/>
            </a:pPr>
            <a:r>
              <a:rPr lang="zh-CN" altLang="en-US" sz="2800">
                <a:effectLst>
                  <a:outerShdw blurRad="38100" dist="38100" dir="2700000" algn="tl">
                    <a:srgbClr val="C0C0C0"/>
                  </a:outerShdw>
                </a:effectLst>
                <a:latin typeface="Arial" charset="0"/>
                <a:ea typeface="黑体" pitchFamily="2" charset="-122"/>
              </a:rPr>
              <a:t>教学安排与成绩评定</a:t>
            </a:r>
          </a:p>
        </p:txBody>
      </p:sp>
    </p:spTree>
    <p:extLst>
      <p:ext uri="{BB962C8B-B14F-4D97-AF65-F5344CB8AC3E}">
        <p14:creationId xmlns:p14="http://schemas.microsoft.com/office/powerpoint/2010/main" val="2064122841"/>
      </p:ext>
    </p:extLst>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7" name="AutoShape 3"/>
          <p:cNvSpPr>
            <a:spLocks noChangeArrowheads="1"/>
          </p:cNvSpPr>
          <p:nvPr/>
        </p:nvSpPr>
        <p:spPr bwMode="gray">
          <a:xfrm>
            <a:off x="1882775" y="1233488"/>
            <a:ext cx="2736850"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PCB</a:t>
            </a:r>
            <a:r>
              <a:rPr lang="zh-CN" altLang="en-US" sz="2800">
                <a:solidFill>
                  <a:schemeClr val="bg1"/>
                </a:solidFill>
                <a:latin typeface="幼圆" pitchFamily="49" charset="-122"/>
                <a:ea typeface="幼圆" pitchFamily="49" charset="-122"/>
              </a:rPr>
              <a:t>板焊接要求 </a:t>
            </a:r>
          </a:p>
        </p:txBody>
      </p:sp>
      <p:sp>
        <p:nvSpPr>
          <p:cNvPr id="27650" name="Text Box 2"/>
          <p:cNvSpPr txBox="1">
            <a:spLocks noChangeArrowheads="1"/>
          </p:cNvSpPr>
          <p:nvPr/>
        </p:nvSpPr>
        <p:spPr bwMode="auto">
          <a:xfrm>
            <a:off x="1919288" y="1881189"/>
            <a:ext cx="8305800"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20000"/>
              </a:lnSpc>
              <a:spcBef>
                <a:spcPct val="50000"/>
              </a:spcBef>
              <a:buFont typeface="Wingdings" panose="05000000000000000000" pitchFamily="2" charset="2"/>
              <a:buNone/>
            </a:pPr>
            <a:r>
              <a:rPr kumimoji="1" lang="zh-CN" altLang="en-US" sz="2800"/>
              <a:t>    印制线路板焊接一般使用</a:t>
            </a:r>
            <a:r>
              <a:rPr kumimoji="1" lang="en-US" altLang="zh-CN" sz="2800">
                <a:latin typeface="Arial" panose="020B0604020202020204" pitchFamily="34" charset="0"/>
              </a:rPr>
              <a:t>25W</a:t>
            </a:r>
            <a:r>
              <a:rPr kumimoji="1" lang="zh-CN" altLang="en-US" sz="2800"/>
              <a:t>电烙铁，烙铁头温度控制在</a:t>
            </a:r>
            <a:r>
              <a:rPr kumimoji="1" lang="en-US" altLang="zh-CN" sz="2800">
                <a:latin typeface="Arial" panose="020B0604020202020204" pitchFamily="34" charset="0"/>
              </a:rPr>
              <a:t>250</a:t>
            </a:r>
            <a:r>
              <a:rPr kumimoji="1" lang="en-US" altLang="zh-CN" sz="2800"/>
              <a:t>℃-300℃</a:t>
            </a:r>
            <a:r>
              <a:rPr kumimoji="1" lang="zh-CN" altLang="en-US" sz="2800"/>
              <a:t>。除了手工焊接工艺要领外，要求烙铁头加热到焊接结束的时间</a:t>
            </a:r>
            <a:r>
              <a:rPr kumimoji="1" lang="zh-CN" altLang="en-US" sz="2800">
                <a:solidFill>
                  <a:srgbClr val="FF0000"/>
                </a:solidFill>
              </a:rPr>
              <a:t>不大于</a:t>
            </a:r>
            <a:r>
              <a:rPr kumimoji="1" lang="en-US" altLang="zh-CN" sz="2800">
                <a:solidFill>
                  <a:srgbClr val="FF0000"/>
                </a:solidFill>
              </a:rPr>
              <a:t>5</a:t>
            </a:r>
            <a:r>
              <a:rPr kumimoji="1" lang="zh-CN" altLang="en-US" sz="2800">
                <a:solidFill>
                  <a:srgbClr val="FF0000"/>
                </a:solidFill>
              </a:rPr>
              <a:t>秒</a:t>
            </a:r>
            <a:r>
              <a:rPr kumimoji="1" lang="zh-CN" altLang="en-US" sz="2800"/>
              <a:t>；烙铁头和线路板铜箔接触时不要使劲摩擦，</a:t>
            </a:r>
            <a:r>
              <a:rPr kumimoji="1" lang="zh-CN" altLang="en-US" sz="2800">
                <a:solidFill>
                  <a:srgbClr val="FF0000"/>
                </a:solidFill>
              </a:rPr>
              <a:t>不能长时间在线路板铜箔上加热，以免造成铜箔脱落</a:t>
            </a:r>
            <a:r>
              <a:rPr kumimoji="1" lang="zh-CN" altLang="en-US" sz="2800"/>
              <a:t>。</a:t>
            </a:r>
            <a:r>
              <a:rPr kumimoji="1" lang="zh-CN" altLang="en-US" sz="2800">
                <a:latin typeface="Arial" panose="020B0604020202020204" pitchFamily="34" charset="0"/>
              </a:rPr>
              <a:t> </a:t>
            </a:r>
          </a:p>
        </p:txBody>
      </p:sp>
      <p:sp>
        <p:nvSpPr>
          <p:cNvPr id="27651" name="Text Box 3"/>
          <p:cNvSpPr txBox="1">
            <a:spLocks noChangeArrowheads="1"/>
          </p:cNvSpPr>
          <p:nvPr/>
        </p:nvSpPr>
        <p:spPr bwMode="auto">
          <a:xfrm>
            <a:off x="1847850" y="4473575"/>
            <a:ext cx="824388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30000"/>
              </a:lnSpc>
            </a:pPr>
            <a:r>
              <a:rPr kumimoji="1" lang="en-US" altLang="zh-CN" sz="2800" b="0"/>
              <a:t>    </a:t>
            </a:r>
            <a:r>
              <a:rPr kumimoji="1" lang="zh-CN" altLang="en-US" sz="2800"/>
              <a:t>焊接完成后必须进行焊接质量检查，要检查漏焊、错焊、桥接、印制线路碰线短接、金属化孔不透锡、焊接部位热损伤、焊料飞溅和焊剂残留等。 </a:t>
            </a:r>
          </a:p>
        </p:txBody>
      </p:sp>
      <p:sp>
        <p:nvSpPr>
          <p:cNvPr id="37893" name="Rectangle 7"/>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4187357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barn(outVertical)">
                                      <p:cBhvr>
                                        <p:cTn id="7" dur="500"/>
                                        <p:tgtEl>
                                          <p:spTgt spid="27650"/>
                                        </p:tgtEl>
                                      </p:cBhvr>
                                    </p:animEffect>
                                  </p:childTnLst>
                                </p:cTn>
                              </p:par>
                            </p:childTnLst>
                          </p:cTn>
                        </p:par>
                        <p:par>
                          <p:cTn id="8" fill="hold" nodeType="afterGroup">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7651"/>
                                        </p:tgtEl>
                                        <p:attrNameLst>
                                          <p:attrName>style.visibility</p:attrName>
                                        </p:attrNameLst>
                                      </p:cBhvr>
                                      <p:to>
                                        <p:strVal val="visible"/>
                                      </p:to>
                                    </p:set>
                                    <p:animEffect transition="in" filter="barn(outVertical)">
                                      <p:cBhvr>
                                        <p:cTn id="11"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utoUpdateAnimBg="0"/>
      <p:bldP spid="27651"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209801" y="2438400"/>
            <a:ext cx="361156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sz="2800">
                <a:latin typeface="Arial" panose="020B0604020202020204" pitchFamily="34" charset="0"/>
              </a:rPr>
              <a:t>左手捏住电阻或其它元件的本体，</a:t>
            </a:r>
          </a:p>
          <a:p>
            <a:pPr eaLnBrk="1" hangingPunct="1"/>
            <a:r>
              <a:rPr lang="zh-CN" altLang="en-US" sz="2800">
                <a:latin typeface="Arial" panose="020B0604020202020204" pitchFamily="34" charset="0"/>
              </a:rPr>
              <a:t>右手用锯条轻刮元件脚的表面，</a:t>
            </a:r>
          </a:p>
          <a:p>
            <a:pPr eaLnBrk="1" hangingPunct="1"/>
            <a:r>
              <a:rPr lang="zh-CN" altLang="en-US" sz="2800">
                <a:latin typeface="Arial" panose="020B0604020202020204" pitchFamily="34" charset="0"/>
              </a:rPr>
              <a:t>左手慢慢地转动，</a:t>
            </a:r>
          </a:p>
          <a:p>
            <a:pPr eaLnBrk="1" hangingPunct="1"/>
            <a:r>
              <a:rPr lang="zh-CN" altLang="en-US" sz="2800">
                <a:latin typeface="Arial" panose="020B0604020202020204" pitchFamily="34" charset="0"/>
              </a:rPr>
              <a:t>直到表面氧化层全部去除</a:t>
            </a:r>
            <a:r>
              <a:rPr lang="zh-CN" altLang="en-US" sz="2800">
                <a:latin typeface="Arial" panose="020B0604020202020204" pitchFamily="34" charset="0"/>
                <a:sym typeface="Arial" panose="020B0604020202020204" pitchFamily="34" charset="0"/>
              </a:rPr>
              <a:t>。</a:t>
            </a:r>
          </a:p>
        </p:txBody>
      </p:sp>
      <p:grpSp>
        <p:nvGrpSpPr>
          <p:cNvPr id="2" name="Group 3"/>
          <p:cNvGrpSpPr>
            <a:grpSpLocks/>
          </p:cNvGrpSpPr>
          <p:nvPr/>
        </p:nvGrpSpPr>
        <p:grpSpPr bwMode="auto">
          <a:xfrm>
            <a:off x="5029201" y="4114801"/>
            <a:ext cx="4195763" cy="423863"/>
            <a:chOff x="0" y="0"/>
            <a:chExt cx="4752" cy="480"/>
          </a:xfrm>
        </p:grpSpPr>
        <p:sp>
          <p:nvSpPr>
            <p:cNvPr id="38921" name="Line 4"/>
            <p:cNvSpPr>
              <a:spLocks noChangeShapeType="1"/>
            </p:cNvSpPr>
            <p:nvPr/>
          </p:nvSpPr>
          <p:spPr bwMode="auto">
            <a:xfrm>
              <a:off x="0" y="240"/>
              <a:ext cx="18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2" name="Line 5"/>
            <p:cNvSpPr>
              <a:spLocks noChangeShapeType="1"/>
            </p:cNvSpPr>
            <p:nvPr/>
          </p:nvSpPr>
          <p:spPr bwMode="auto">
            <a:xfrm>
              <a:off x="2647" y="240"/>
              <a:ext cx="210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3" name="Rectangle 6"/>
            <p:cNvSpPr>
              <a:spLocks noChangeArrowheads="1"/>
            </p:cNvSpPr>
            <p:nvPr/>
          </p:nvSpPr>
          <p:spPr bwMode="auto">
            <a:xfrm>
              <a:off x="151" y="0"/>
              <a:ext cx="2496" cy="432"/>
            </a:xfrm>
            <a:prstGeom prst="rect">
              <a:avLst/>
            </a:prstGeom>
            <a:solidFill>
              <a:srgbClr val="00FFFF"/>
            </a:solidFill>
            <a:ln w="9525">
              <a:solidFill>
                <a:schemeClr val="bg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8924" name="Line 7"/>
            <p:cNvSpPr>
              <a:spLocks noChangeShapeType="1"/>
            </p:cNvSpPr>
            <p:nvPr/>
          </p:nvSpPr>
          <p:spPr bwMode="auto">
            <a:xfrm>
              <a:off x="144" y="243"/>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5" name="Line 8"/>
            <p:cNvSpPr>
              <a:spLocks noChangeShapeType="1"/>
            </p:cNvSpPr>
            <p:nvPr/>
          </p:nvSpPr>
          <p:spPr bwMode="auto">
            <a:xfrm flipH="1">
              <a:off x="151" y="0"/>
              <a:ext cx="0" cy="4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6" name="Line 9"/>
            <p:cNvSpPr>
              <a:spLocks noChangeShapeType="1"/>
            </p:cNvSpPr>
            <p:nvPr/>
          </p:nvSpPr>
          <p:spPr bwMode="auto">
            <a:xfrm>
              <a:off x="353" y="243"/>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7" name="Line 10"/>
            <p:cNvSpPr>
              <a:spLocks noChangeShapeType="1"/>
            </p:cNvSpPr>
            <p:nvPr/>
          </p:nvSpPr>
          <p:spPr bwMode="auto">
            <a:xfrm>
              <a:off x="770" y="243"/>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8" name="Line 11"/>
            <p:cNvSpPr>
              <a:spLocks noChangeShapeType="1"/>
            </p:cNvSpPr>
            <p:nvPr/>
          </p:nvSpPr>
          <p:spPr bwMode="auto">
            <a:xfrm>
              <a:off x="978" y="243"/>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9" name="Line 12"/>
            <p:cNvSpPr>
              <a:spLocks noChangeShapeType="1"/>
            </p:cNvSpPr>
            <p:nvPr/>
          </p:nvSpPr>
          <p:spPr bwMode="auto">
            <a:xfrm>
              <a:off x="1186" y="243"/>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0" name="Line 13"/>
            <p:cNvSpPr>
              <a:spLocks noChangeShapeType="1"/>
            </p:cNvSpPr>
            <p:nvPr/>
          </p:nvSpPr>
          <p:spPr bwMode="auto">
            <a:xfrm>
              <a:off x="1395" y="243"/>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1" name="Line 14"/>
            <p:cNvSpPr>
              <a:spLocks noChangeShapeType="1"/>
            </p:cNvSpPr>
            <p:nvPr/>
          </p:nvSpPr>
          <p:spPr bwMode="auto">
            <a:xfrm>
              <a:off x="1603" y="243"/>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2" name="Line 15"/>
            <p:cNvSpPr>
              <a:spLocks noChangeShapeType="1"/>
            </p:cNvSpPr>
            <p:nvPr/>
          </p:nvSpPr>
          <p:spPr bwMode="auto">
            <a:xfrm>
              <a:off x="1812" y="243"/>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3" name="Line 16"/>
            <p:cNvSpPr>
              <a:spLocks noChangeShapeType="1"/>
            </p:cNvSpPr>
            <p:nvPr/>
          </p:nvSpPr>
          <p:spPr bwMode="auto">
            <a:xfrm>
              <a:off x="2229" y="243"/>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4" name="Line 17"/>
            <p:cNvSpPr>
              <a:spLocks noChangeShapeType="1"/>
            </p:cNvSpPr>
            <p:nvPr/>
          </p:nvSpPr>
          <p:spPr bwMode="auto">
            <a:xfrm flipH="1">
              <a:off x="2646" y="0"/>
              <a:ext cx="1" cy="45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5" name="Line 18"/>
            <p:cNvSpPr>
              <a:spLocks noChangeShapeType="1"/>
            </p:cNvSpPr>
            <p:nvPr/>
          </p:nvSpPr>
          <p:spPr bwMode="auto">
            <a:xfrm>
              <a:off x="144" y="457"/>
              <a:ext cx="25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6" name="Rectangle 19"/>
            <p:cNvSpPr>
              <a:spLocks noChangeArrowheads="1"/>
            </p:cNvSpPr>
            <p:nvPr/>
          </p:nvSpPr>
          <p:spPr bwMode="auto">
            <a:xfrm>
              <a:off x="1603" y="0"/>
              <a:ext cx="209" cy="457"/>
            </a:xfrm>
            <a:prstGeom prst="rect">
              <a:avLst/>
            </a:prstGeom>
            <a:solidFill>
              <a:srgbClr val="663300"/>
            </a:solidFill>
            <a:ln w="9525">
              <a:solidFill>
                <a:schemeClr val="bg1"/>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8937" name="Rectangle 20"/>
            <p:cNvSpPr>
              <a:spLocks noChangeArrowheads="1"/>
            </p:cNvSpPr>
            <p:nvPr/>
          </p:nvSpPr>
          <p:spPr bwMode="auto">
            <a:xfrm>
              <a:off x="1186" y="0"/>
              <a:ext cx="209" cy="457"/>
            </a:xfrm>
            <a:prstGeom prst="rect">
              <a:avLst/>
            </a:prstGeom>
            <a:solidFill>
              <a:schemeClr val="accent1"/>
            </a:solidFill>
            <a:ln w="9525">
              <a:solidFill>
                <a:schemeClr val="bg1"/>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8938" name="Rectangle 21"/>
            <p:cNvSpPr>
              <a:spLocks noChangeArrowheads="1"/>
            </p:cNvSpPr>
            <p:nvPr/>
          </p:nvSpPr>
          <p:spPr bwMode="auto">
            <a:xfrm>
              <a:off x="770" y="0"/>
              <a:ext cx="208" cy="457"/>
            </a:xfrm>
            <a:prstGeom prst="rect">
              <a:avLst/>
            </a:prstGeom>
            <a:solidFill>
              <a:srgbClr val="0000FF"/>
            </a:solidFill>
            <a:ln w="9525">
              <a:solidFill>
                <a:schemeClr val="bg1"/>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8939" name="Rectangle 22"/>
            <p:cNvSpPr>
              <a:spLocks noChangeArrowheads="1"/>
            </p:cNvSpPr>
            <p:nvPr/>
          </p:nvSpPr>
          <p:spPr bwMode="auto">
            <a:xfrm>
              <a:off x="343" y="0"/>
              <a:ext cx="208" cy="432"/>
            </a:xfrm>
            <a:prstGeom prst="rect">
              <a:avLst/>
            </a:prstGeom>
            <a:solidFill>
              <a:srgbClr val="FF0000"/>
            </a:solidFill>
            <a:ln w="9525">
              <a:solidFill>
                <a:schemeClr val="bg1"/>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8940" name="Rectangle 23"/>
            <p:cNvSpPr>
              <a:spLocks noChangeArrowheads="1"/>
            </p:cNvSpPr>
            <p:nvPr/>
          </p:nvSpPr>
          <p:spPr bwMode="auto">
            <a:xfrm>
              <a:off x="2167" y="0"/>
              <a:ext cx="312" cy="457"/>
            </a:xfrm>
            <a:prstGeom prst="rect">
              <a:avLst/>
            </a:prstGeom>
            <a:solidFill>
              <a:srgbClr val="663300"/>
            </a:solidFill>
            <a:ln w="9525">
              <a:solidFill>
                <a:schemeClr val="bg1"/>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8941" name="Line 24"/>
            <p:cNvSpPr>
              <a:spLocks noChangeShapeType="1"/>
            </p:cNvSpPr>
            <p:nvPr/>
          </p:nvSpPr>
          <p:spPr bwMode="auto">
            <a:xfrm>
              <a:off x="151" y="0"/>
              <a:ext cx="25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2" name="Line 25"/>
            <p:cNvSpPr>
              <a:spLocks noChangeShapeType="1"/>
            </p:cNvSpPr>
            <p:nvPr/>
          </p:nvSpPr>
          <p:spPr bwMode="auto">
            <a:xfrm>
              <a:off x="144" y="457"/>
              <a:ext cx="25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26"/>
          <p:cNvGrpSpPr>
            <a:grpSpLocks/>
          </p:cNvGrpSpPr>
          <p:nvPr/>
        </p:nvGrpSpPr>
        <p:grpSpPr bwMode="auto">
          <a:xfrm>
            <a:off x="7543801" y="2438401"/>
            <a:ext cx="2536825" cy="2016125"/>
            <a:chOff x="0" y="0"/>
            <a:chExt cx="2142" cy="1701"/>
          </a:xfrm>
        </p:grpSpPr>
        <p:sp>
          <p:nvSpPr>
            <p:cNvPr id="38919" name="未知"/>
            <p:cNvSpPr>
              <a:spLocks/>
            </p:cNvSpPr>
            <p:nvPr/>
          </p:nvSpPr>
          <p:spPr bwMode="auto">
            <a:xfrm>
              <a:off x="0" y="0"/>
              <a:ext cx="2142" cy="1701"/>
            </a:xfrm>
            <a:custGeom>
              <a:avLst/>
              <a:gdLst>
                <a:gd name="T0" fmla="*/ 0 w 2142"/>
                <a:gd name="T1" fmla="*/ 1344 h 1701"/>
                <a:gd name="T2" fmla="*/ 159 w 2142"/>
                <a:gd name="T3" fmla="*/ 1410 h 1701"/>
                <a:gd name="T4" fmla="*/ 135 w 2142"/>
                <a:gd name="T5" fmla="*/ 1236 h 1701"/>
                <a:gd name="T6" fmla="*/ 297 w 2142"/>
                <a:gd name="T7" fmla="*/ 1299 h 1701"/>
                <a:gd name="T8" fmla="*/ 279 w 2142"/>
                <a:gd name="T9" fmla="*/ 1131 h 1701"/>
                <a:gd name="T10" fmla="*/ 438 w 2142"/>
                <a:gd name="T11" fmla="*/ 1194 h 1701"/>
                <a:gd name="T12" fmla="*/ 423 w 2142"/>
                <a:gd name="T13" fmla="*/ 1035 h 1701"/>
                <a:gd name="T14" fmla="*/ 570 w 2142"/>
                <a:gd name="T15" fmla="*/ 1092 h 1701"/>
                <a:gd name="T16" fmla="*/ 555 w 2142"/>
                <a:gd name="T17" fmla="*/ 930 h 1701"/>
                <a:gd name="T18" fmla="*/ 717 w 2142"/>
                <a:gd name="T19" fmla="*/ 987 h 1701"/>
                <a:gd name="T20" fmla="*/ 705 w 2142"/>
                <a:gd name="T21" fmla="*/ 822 h 1701"/>
                <a:gd name="T22" fmla="*/ 858 w 2142"/>
                <a:gd name="T23" fmla="*/ 885 h 1701"/>
                <a:gd name="T24" fmla="*/ 840 w 2142"/>
                <a:gd name="T25" fmla="*/ 726 h 1701"/>
                <a:gd name="T26" fmla="*/ 1008 w 2142"/>
                <a:gd name="T27" fmla="*/ 777 h 1701"/>
                <a:gd name="T28" fmla="*/ 993 w 2142"/>
                <a:gd name="T29" fmla="*/ 609 h 1701"/>
                <a:gd name="T30" fmla="*/ 1155 w 2142"/>
                <a:gd name="T31" fmla="*/ 663 h 1701"/>
                <a:gd name="T32" fmla="*/ 1140 w 2142"/>
                <a:gd name="T33" fmla="*/ 504 h 1701"/>
                <a:gd name="T34" fmla="*/ 1290 w 2142"/>
                <a:gd name="T35" fmla="*/ 564 h 1701"/>
                <a:gd name="T36" fmla="*/ 1284 w 2142"/>
                <a:gd name="T37" fmla="*/ 396 h 1701"/>
                <a:gd name="T38" fmla="*/ 1449 w 2142"/>
                <a:gd name="T39" fmla="*/ 444 h 1701"/>
                <a:gd name="T40" fmla="*/ 1422 w 2142"/>
                <a:gd name="T41" fmla="*/ 300 h 1701"/>
                <a:gd name="T42" fmla="*/ 1572 w 2142"/>
                <a:gd name="T43" fmla="*/ 357 h 1701"/>
                <a:gd name="T44" fmla="*/ 1530 w 2142"/>
                <a:gd name="T45" fmla="*/ 198 h 1701"/>
                <a:gd name="T46" fmla="*/ 1701 w 2142"/>
                <a:gd name="T47" fmla="*/ 72 h 1701"/>
                <a:gd name="T48" fmla="*/ 2067 w 2142"/>
                <a:gd name="T49" fmla="*/ 111 h 1701"/>
                <a:gd name="T50" fmla="*/ 1968 w 2142"/>
                <a:gd name="T51" fmla="*/ 441 h 1701"/>
                <a:gd name="T52" fmla="*/ 264 w 2142"/>
                <a:gd name="T53" fmla="*/ 1701 h 1701"/>
                <a:gd name="T54" fmla="*/ 0 w 2142"/>
                <a:gd name="T55" fmla="*/ 1344 h 170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42"/>
                <a:gd name="T85" fmla="*/ 0 h 1701"/>
                <a:gd name="T86" fmla="*/ 2142 w 2142"/>
                <a:gd name="T87" fmla="*/ 1701 h 170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42" h="1701">
                  <a:moveTo>
                    <a:pt x="0" y="1344"/>
                  </a:moveTo>
                  <a:lnTo>
                    <a:pt x="159" y="1410"/>
                  </a:lnTo>
                  <a:lnTo>
                    <a:pt x="135" y="1236"/>
                  </a:lnTo>
                  <a:lnTo>
                    <a:pt x="297" y="1299"/>
                  </a:lnTo>
                  <a:lnTo>
                    <a:pt x="279" y="1131"/>
                  </a:lnTo>
                  <a:lnTo>
                    <a:pt x="438" y="1194"/>
                  </a:lnTo>
                  <a:lnTo>
                    <a:pt x="423" y="1035"/>
                  </a:lnTo>
                  <a:lnTo>
                    <a:pt x="570" y="1092"/>
                  </a:lnTo>
                  <a:lnTo>
                    <a:pt x="555" y="930"/>
                  </a:lnTo>
                  <a:lnTo>
                    <a:pt x="717" y="987"/>
                  </a:lnTo>
                  <a:lnTo>
                    <a:pt x="705" y="822"/>
                  </a:lnTo>
                  <a:lnTo>
                    <a:pt x="858" y="885"/>
                  </a:lnTo>
                  <a:lnTo>
                    <a:pt x="840" y="726"/>
                  </a:lnTo>
                  <a:lnTo>
                    <a:pt x="1008" y="777"/>
                  </a:lnTo>
                  <a:lnTo>
                    <a:pt x="993" y="609"/>
                  </a:lnTo>
                  <a:lnTo>
                    <a:pt x="1155" y="663"/>
                  </a:lnTo>
                  <a:lnTo>
                    <a:pt x="1140" y="504"/>
                  </a:lnTo>
                  <a:lnTo>
                    <a:pt x="1290" y="564"/>
                  </a:lnTo>
                  <a:lnTo>
                    <a:pt x="1284" y="396"/>
                  </a:lnTo>
                  <a:lnTo>
                    <a:pt x="1449" y="444"/>
                  </a:lnTo>
                  <a:lnTo>
                    <a:pt x="1422" y="300"/>
                  </a:lnTo>
                  <a:lnTo>
                    <a:pt x="1572" y="357"/>
                  </a:lnTo>
                  <a:lnTo>
                    <a:pt x="1530" y="198"/>
                  </a:lnTo>
                  <a:lnTo>
                    <a:pt x="1701" y="72"/>
                  </a:lnTo>
                  <a:cubicBezTo>
                    <a:pt x="1797" y="12"/>
                    <a:pt x="1992" y="0"/>
                    <a:pt x="2067" y="111"/>
                  </a:cubicBezTo>
                  <a:cubicBezTo>
                    <a:pt x="2142" y="222"/>
                    <a:pt x="2079" y="363"/>
                    <a:pt x="1968" y="441"/>
                  </a:cubicBezTo>
                  <a:cubicBezTo>
                    <a:pt x="1116" y="1071"/>
                    <a:pt x="264" y="1701"/>
                    <a:pt x="264" y="1701"/>
                  </a:cubicBezTo>
                  <a:lnTo>
                    <a:pt x="0" y="1344"/>
                  </a:lnTo>
                  <a:close/>
                </a:path>
              </a:pathLst>
            </a:custGeom>
            <a:gradFill rotWithShape="0">
              <a:gsLst>
                <a:gs pos="0">
                  <a:srgbClr val="FFFFFF"/>
                </a:gs>
                <a:gs pos="100000">
                  <a:srgbClr val="808080"/>
                </a:gs>
              </a:gsLst>
              <a:lin ang="2700000" scaled="1"/>
            </a:gradFill>
            <a:ln w="9525">
              <a:solidFill>
                <a:srgbClr val="00000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8920" name="Oval 28"/>
            <p:cNvSpPr>
              <a:spLocks noChangeArrowheads="1"/>
            </p:cNvSpPr>
            <p:nvPr/>
          </p:nvSpPr>
          <p:spPr bwMode="auto">
            <a:xfrm>
              <a:off x="1769" y="160"/>
              <a:ext cx="143" cy="143"/>
            </a:xfrm>
            <a:prstGeom prst="ellipse">
              <a:avLst/>
            </a:prstGeom>
            <a:solidFill>
              <a:srgbClr val="FFFFFF"/>
            </a:solidFill>
            <a:ln w="9525">
              <a:solidFill>
                <a:srgbClr val="00000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38917" name="Rectangle 32"/>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
        <p:nvSpPr>
          <p:cNvPr id="465953" name="AutoShape 33"/>
          <p:cNvSpPr>
            <a:spLocks noChangeArrowheads="1"/>
          </p:cNvSpPr>
          <p:nvPr/>
        </p:nvSpPr>
        <p:spPr bwMode="gray">
          <a:xfrm>
            <a:off x="1992313" y="1412875"/>
            <a:ext cx="6265862"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焊接准备</a:t>
            </a:r>
            <a:r>
              <a:rPr lang="en-US" altLang="zh-CN" sz="2800">
                <a:solidFill>
                  <a:schemeClr val="bg1"/>
                </a:solidFill>
                <a:latin typeface="宋体"/>
                <a:ea typeface="幼圆" pitchFamily="49" charset="-122"/>
              </a:rPr>
              <a:t>——</a:t>
            </a:r>
            <a:r>
              <a:rPr lang="zh-CN" altLang="en-US" sz="2800">
                <a:solidFill>
                  <a:schemeClr val="bg1"/>
                </a:solidFill>
                <a:latin typeface="幼圆" pitchFamily="49" charset="-122"/>
                <a:ea typeface="幼圆" pitchFamily="49" charset="-122"/>
              </a:rPr>
              <a:t>清除元件表面氧化层 </a:t>
            </a:r>
          </a:p>
        </p:txBody>
      </p:sp>
    </p:spTree>
    <p:extLst>
      <p:ext uri="{BB962C8B-B14F-4D97-AF65-F5344CB8AC3E}">
        <p14:creationId xmlns:p14="http://schemas.microsoft.com/office/powerpoint/2010/main" val="15593433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ppt_w</p:attrName>
                                        </p:attrNameLst>
                                      </p:cBhvr>
                                      <p:tavLst>
                                        <p:tav tm="0">
                                          <p:val>
                                            <p:fltVal val="0"/>
                                          </p:val>
                                        </p:tav>
                                        <p:tav tm="100000">
                                          <p:val>
                                            <p:strVal val="#ppt_w"/>
                                          </p:val>
                                        </p:tav>
                                      </p:tavLst>
                                    </p:anim>
                                    <p:anim calcmode="lin" valueType="num">
                                      <p:cBhvr additive="base">
                                        <p:cTn id="14"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90800" y="2209800"/>
            <a:ext cx="3505200" cy="1828800"/>
            <a:chOff x="0" y="0"/>
            <a:chExt cx="2208" cy="1152"/>
          </a:xfrm>
        </p:grpSpPr>
        <p:sp>
          <p:nvSpPr>
            <p:cNvPr id="39977" name="AutoShape 3"/>
            <p:cNvSpPr>
              <a:spLocks noChangeArrowheads="1"/>
            </p:cNvSpPr>
            <p:nvPr/>
          </p:nvSpPr>
          <p:spPr bwMode="auto">
            <a:xfrm>
              <a:off x="48" y="144"/>
              <a:ext cx="2160" cy="912"/>
            </a:xfrm>
            <a:prstGeom prst="wedgeRoundRectCallout">
              <a:avLst>
                <a:gd name="adj1" fmla="val -59167"/>
                <a:gd name="adj2" fmla="val 96051"/>
                <a:gd name="adj3" fmla="val 16667"/>
              </a:avLst>
            </a:prstGeom>
            <a:gradFill rotWithShape="0">
              <a:gsLst>
                <a:gs pos="0">
                  <a:srgbClr val="76765E"/>
                </a:gs>
                <a:gs pos="50000">
                  <a:srgbClr val="FFFFCC"/>
                </a:gs>
                <a:gs pos="100000">
                  <a:srgbClr val="76765E"/>
                </a:gs>
              </a:gsLst>
              <a:lin ang="5400000" scaled="1"/>
            </a:gradFill>
            <a:ln w="9525">
              <a:solidFill>
                <a:schemeClr val="bg2"/>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1800" b="0">
                  <a:latin typeface="Arial" panose="020B0604020202020204" pitchFamily="34" charset="0"/>
                </a:rPr>
                <a:t>              </a:t>
              </a:r>
              <a:r>
                <a:rPr lang="zh-CN" altLang="en-US" sz="1800">
                  <a:solidFill>
                    <a:schemeClr val="bg2"/>
                  </a:solidFill>
                  <a:latin typeface="Arial" panose="020B0604020202020204" pitchFamily="34" charset="0"/>
                </a:rPr>
                <a:t>直接从元件</a:t>
              </a:r>
            </a:p>
            <a:p>
              <a:pPr algn="ctr" eaLnBrk="1" hangingPunct="1"/>
              <a:r>
                <a:rPr lang="zh-CN" altLang="en-US" sz="1800">
                  <a:solidFill>
                    <a:schemeClr val="bg2"/>
                  </a:solidFill>
                  <a:latin typeface="Arial" panose="020B0604020202020204" pitchFamily="34" charset="0"/>
                </a:rPr>
                <a:t>               根部，将元</a:t>
              </a:r>
            </a:p>
            <a:p>
              <a:pPr algn="ctr" eaLnBrk="1" hangingPunct="1"/>
              <a:r>
                <a:rPr lang="zh-CN" altLang="en-US" sz="1800">
                  <a:solidFill>
                    <a:schemeClr val="bg2"/>
                  </a:solidFill>
                  <a:latin typeface="Arial" panose="020B0604020202020204" pitchFamily="34" charset="0"/>
                </a:rPr>
                <a:t>               件脚弯制成形</a:t>
              </a:r>
            </a:p>
            <a:p>
              <a:pPr algn="ctr" eaLnBrk="1" hangingPunct="1"/>
              <a:endParaRPr lang="zh-CN" altLang="en-US" sz="1800">
                <a:latin typeface="Arial" panose="020B0604020202020204" pitchFamily="34" charset="0"/>
              </a:endParaRPr>
            </a:p>
          </p:txBody>
        </p:sp>
        <p:sp>
          <p:nvSpPr>
            <p:cNvPr id="39978" name="AutoShape 4"/>
            <p:cNvSpPr>
              <a:spLocks noChangeArrowheads="1"/>
            </p:cNvSpPr>
            <p:nvPr/>
          </p:nvSpPr>
          <p:spPr bwMode="auto">
            <a:xfrm>
              <a:off x="0" y="0"/>
              <a:ext cx="912" cy="1152"/>
            </a:xfrm>
            <a:prstGeom prst="irregularSeal1">
              <a:avLst/>
            </a:prstGeom>
            <a:gradFill rotWithShape="0">
              <a:gsLst>
                <a:gs pos="0">
                  <a:srgbClr val="FF0000"/>
                </a:gs>
                <a:gs pos="100000">
                  <a:srgbClr val="760000"/>
                </a:gs>
              </a:gsLst>
              <a:path path="shape">
                <a:fillToRect l="50000" t="50000" r="50000" b="50000"/>
              </a:path>
            </a:gradFill>
            <a:ln w="9525">
              <a:solidFill>
                <a:schemeClr val="bg2"/>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9979" name="Text Box 5"/>
            <p:cNvSpPr txBox="1">
              <a:spLocks noChangeArrowheads="1"/>
            </p:cNvSpPr>
            <p:nvPr/>
          </p:nvSpPr>
          <p:spPr bwMode="auto">
            <a:xfrm>
              <a:off x="240" y="288"/>
              <a:ext cx="48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4800" b="0">
                  <a:solidFill>
                    <a:schemeClr val="bg1"/>
                  </a:solidFill>
                  <a:latin typeface="Arial" panose="020B0604020202020204" pitchFamily="34" charset="0"/>
                  <a:ea typeface="华文新魏" panose="02010800040101010101" pitchFamily="2" charset="-122"/>
                </a:rPr>
                <a:t>错</a:t>
              </a:r>
            </a:p>
          </p:txBody>
        </p:sp>
      </p:grpSp>
      <p:grpSp>
        <p:nvGrpSpPr>
          <p:cNvPr id="3" name="Group 6"/>
          <p:cNvGrpSpPr>
            <a:grpSpLocks/>
          </p:cNvGrpSpPr>
          <p:nvPr/>
        </p:nvGrpSpPr>
        <p:grpSpPr bwMode="auto">
          <a:xfrm>
            <a:off x="7162800" y="1371600"/>
            <a:ext cx="2971800" cy="1066800"/>
            <a:chOff x="0" y="0"/>
            <a:chExt cx="1776" cy="672"/>
          </a:xfrm>
        </p:grpSpPr>
        <p:sp>
          <p:nvSpPr>
            <p:cNvPr id="39974" name="AutoShape 7"/>
            <p:cNvSpPr>
              <a:spLocks noChangeArrowheads="1"/>
            </p:cNvSpPr>
            <p:nvPr/>
          </p:nvSpPr>
          <p:spPr bwMode="auto">
            <a:xfrm>
              <a:off x="0" y="0"/>
              <a:ext cx="1776" cy="672"/>
            </a:xfrm>
            <a:prstGeom prst="wedgeRectCallout">
              <a:avLst>
                <a:gd name="adj1" fmla="val -60866"/>
                <a:gd name="adj2" fmla="val 132588"/>
              </a:avLst>
            </a:prstGeom>
            <a:gradFill rotWithShape="0">
              <a:gsLst>
                <a:gs pos="0">
                  <a:srgbClr val="66FFCC"/>
                </a:gs>
                <a:gs pos="100000">
                  <a:srgbClr val="2F765E"/>
                </a:gs>
              </a:gsLst>
              <a:lin ang="5400000" scaled="1"/>
            </a:gradFill>
            <a:ln w="9525">
              <a:solidFill>
                <a:schemeClr val="tx1"/>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en-US" altLang="zh-CN" sz="1600" b="0">
                  <a:latin typeface="Arial" panose="020B0604020202020204" pitchFamily="34" charset="0"/>
                </a:rPr>
                <a:t>                           </a:t>
              </a:r>
              <a:r>
                <a:rPr lang="zh-CN" altLang="en-US" sz="1600">
                  <a:solidFill>
                    <a:schemeClr val="bg2"/>
                  </a:solidFill>
                  <a:latin typeface="Arial" panose="020B0604020202020204" pitchFamily="34" charset="0"/>
                </a:rPr>
                <a:t>用镊子夹住</a:t>
              </a:r>
            </a:p>
            <a:p>
              <a:pPr algn="ctr" eaLnBrk="1" hangingPunct="1"/>
              <a:r>
                <a:rPr lang="zh-CN" altLang="en-US" sz="1600">
                  <a:solidFill>
                    <a:schemeClr val="bg2"/>
                  </a:solidFill>
                  <a:latin typeface="Arial" panose="020B0604020202020204" pitchFamily="34" charset="0"/>
                </a:rPr>
                <a:t>                     元件根部，将</a:t>
              </a:r>
            </a:p>
            <a:p>
              <a:pPr algn="ctr" eaLnBrk="1" hangingPunct="1"/>
              <a:r>
                <a:rPr lang="zh-CN" altLang="en-US" sz="1600">
                  <a:solidFill>
                    <a:schemeClr val="bg2"/>
                  </a:solidFill>
                  <a:latin typeface="Arial" panose="020B0604020202020204" pitchFamily="34" charset="0"/>
                </a:rPr>
                <a:t>                     元件脚弯制成形</a:t>
              </a:r>
            </a:p>
            <a:p>
              <a:pPr algn="ctr" eaLnBrk="1" hangingPunct="1"/>
              <a:r>
                <a:rPr lang="zh-CN" altLang="en-US" sz="1600">
                  <a:latin typeface="Arial" panose="020B0604020202020204" pitchFamily="34" charset="0"/>
                </a:rPr>
                <a:t>                    </a:t>
              </a:r>
            </a:p>
          </p:txBody>
        </p:sp>
        <p:sp>
          <p:nvSpPr>
            <p:cNvPr id="39975" name="AutoShape 8"/>
            <p:cNvSpPr>
              <a:spLocks noChangeArrowheads="1"/>
            </p:cNvSpPr>
            <p:nvPr/>
          </p:nvSpPr>
          <p:spPr bwMode="auto">
            <a:xfrm>
              <a:off x="41" y="0"/>
              <a:ext cx="768" cy="672"/>
            </a:xfrm>
            <a:prstGeom prst="flowChartPunchedTape">
              <a:avLst/>
            </a:prstGeom>
            <a:gradFill rotWithShape="0">
              <a:gsLst>
                <a:gs pos="0">
                  <a:srgbClr val="76185E"/>
                </a:gs>
                <a:gs pos="100000">
                  <a:srgbClr val="FF33CC"/>
                </a:gs>
              </a:gsLst>
              <a:lin ang="18900000" scaled="1"/>
            </a:gra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endParaRPr lang="zh-CN" altLang="en-US" sz="1800" b="0">
                <a:solidFill>
                  <a:schemeClr val="bg1"/>
                </a:solidFill>
                <a:latin typeface="Arial" panose="020B0604020202020204" pitchFamily="34" charset="0"/>
              </a:endParaRPr>
            </a:p>
          </p:txBody>
        </p:sp>
        <p:sp>
          <p:nvSpPr>
            <p:cNvPr id="39976" name="Text Box 9"/>
            <p:cNvSpPr txBox="1">
              <a:spLocks noChangeArrowheads="1"/>
            </p:cNvSpPr>
            <p:nvPr/>
          </p:nvSpPr>
          <p:spPr bwMode="auto">
            <a:xfrm>
              <a:off x="48" y="48"/>
              <a:ext cx="67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4800" b="0">
                  <a:solidFill>
                    <a:schemeClr val="bg1"/>
                  </a:solidFill>
                  <a:latin typeface="Arial" panose="020B0604020202020204" pitchFamily="34" charset="0"/>
                  <a:ea typeface="方正舒体" panose="02010601030101010101" pitchFamily="2" charset="-122"/>
                </a:rPr>
                <a:t>对</a:t>
              </a:r>
            </a:p>
          </p:txBody>
        </p:sp>
      </p:grpSp>
      <p:sp>
        <p:nvSpPr>
          <p:cNvPr id="466954" name="AutoShape 10"/>
          <p:cNvSpPr>
            <a:spLocks noChangeArrowheads="1"/>
          </p:cNvSpPr>
          <p:nvPr/>
        </p:nvSpPr>
        <p:spPr bwMode="auto">
          <a:xfrm rot="-7241099">
            <a:off x="6312695" y="3078957"/>
            <a:ext cx="1531937" cy="1066800"/>
          </a:xfrm>
          <a:prstGeom prst="curvedUpArrow">
            <a:avLst>
              <a:gd name="adj1" fmla="val 6794"/>
              <a:gd name="adj2" fmla="val 34664"/>
              <a:gd name="adj3" fmla="val 47370"/>
            </a:avLst>
          </a:prstGeom>
          <a:solidFill>
            <a:srgbClr val="FF0000"/>
          </a:solidFill>
          <a:ln w="9525">
            <a:solidFill>
              <a:schemeClr val="tx1"/>
            </a:solidFill>
            <a:miter lim="800000"/>
            <a:headEnd/>
            <a:tailEnd/>
          </a:ln>
        </p:spPr>
        <p:txBody>
          <a:bodyPr vert="eaVert"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endParaRPr lang="zh-CN" altLang="en-US" sz="1800">
              <a:latin typeface="Arial" panose="020B0604020202020204" pitchFamily="34" charset="0"/>
            </a:endParaRPr>
          </a:p>
        </p:txBody>
      </p:sp>
      <p:grpSp>
        <p:nvGrpSpPr>
          <p:cNvPr id="4" name="Group 11"/>
          <p:cNvGrpSpPr>
            <a:grpSpLocks/>
          </p:cNvGrpSpPr>
          <p:nvPr/>
        </p:nvGrpSpPr>
        <p:grpSpPr bwMode="auto">
          <a:xfrm>
            <a:off x="2359026" y="2665413"/>
            <a:ext cx="5959475" cy="2590800"/>
            <a:chOff x="0" y="0"/>
            <a:chExt cx="3754" cy="1632"/>
          </a:xfrm>
        </p:grpSpPr>
        <p:sp>
          <p:nvSpPr>
            <p:cNvPr id="39951" name="Line 12"/>
            <p:cNvSpPr>
              <a:spLocks noChangeShapeType="1"/>
            </p:cNvSpPr>
            <p:nvPr/>
          </p:nvSpPr>
          <p:spPr bwMode="auto">
            <a:xfrm>
              <a:off x="2544" y="1392"/>
              <a:ext cx="121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2" name="Line 13"/>
            <p:cNvSpPr>
              <a:spLocks noChangeShapeType="1"/>
            </p:cNvSpPr>
            <p:nvPr/>
          </p:nvSpPr>
          <p:spPr bwMode="auto">
            <a:xfrm>
              <a:off x="0" y="1392"/>
              <a:ext cx="8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3" name="Rectangle 14"/>
            <p:cNvSpPr>
              <a:spLocks noChangeArrowheads="1"/>
            </p:cNvSpPr>
            <p:nvPr/>
          </p:nvSpPr>
          <p:spPr bwMode="auto">
            <a:xfrm>
              <a:off x="55" y="1152"/>
              <a:ext cx="2496" cy="432"/>
            </a:xfrm>
            <a:prstGeom prst="rect">
              <a:avLst/>
            </a:prstGeom>
            <a:solidFill>
              <a:srgbClr val="00FFFF"/>
            </a:solidFill>
            <a:ln w="9525">
              <a:solidFill>
                <a:schemeClr val="bg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9954" name="Line 15"/>
            <p:cNvSpPr>
              <a:spLocks noChangeShapeType="1"/>
            </p:cNvSpPr>
            <p:nvPr/>
          </p:nvSpPr>
          <p:spPr bwMode="auto">
            <a:xfrm>
              <a:off x="48" y="1395"/>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5" name="Line 16"/>
            <p:cNvSpPr>
              <a:spLocks noChangeShapeType="1"/>
            </p:cNvSpPr>
            <p:nvPr/>
          </p:nvSpPr>
          <p:spPr bwMode="auto">
            <a:xfrm flipH="1">
              <a:off x="55" y="1152"/>
              <a:ext cx="0" cy="4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6" name="Line 17"/>
            <p:cNvSpPr>
              <a:spLocks noChangeShapeType="1"/>
            </p:cNvSpPr>
            <p:nvPr/>
          </p:nvSpPr>
          <p:spPr bwMode="auto">
            <a:xfrm>
              <a:off x="257" y="1395"/>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7" name="Line 18"/>
            <p:cNvSpPr>
              <a:spLocks noChangeShapeType="1"/>
            </p:cNvSpPr>
            <p:nvPr/>
          </p:nvSpPr>
          <p:spPr bwMode="auto">
            <a:xfrm>
              <a:off x="674" y="1395"/>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8" name="Line 19"/>
            <p:cNvSpPr>
              <a:spLocks noChangeShapeType="1"/>
            </p:cNvSpPr>
            <p:nvPr/>
          </p:nvSpPr>
          <p:spPr bwMode="auto">
            <a:xfrm>
              <a:off x="882" y="1395"/>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9" name="Line 20"/>
            <p:cNvSpPr>
              <a:spLocks noChangeShapeType="1"/>
            </p:cNvSpPr>
            <p:nvPr/>
          </p:nvSpPr>
          <p:spPr bwMode="auto">
            <a:xfrm>
              <a:off x="1090" y="1395"/>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0" name="Line 21"/>
            <p:cNvSpPr>
              <a:spLocks noChangeShapeType="1"/>
            </p:cNvSpPr>
            <p:nvPr/>
          </p:nvSpPr>
          <p:spPr bwMode="auto">
            <a:xfrm>
              <a:off x="1299" y="1395"/>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1" name="Line 22"/>
            <p:cNvSpPr>
              <a:spLocks noChangeShapeType="1"/>
            </p:cNvSpPr>
            <p:nvPr/>
          </p:nvSpPr>
          <p:spPr bwMode="auto">
            <a:xfrm>
              <a:off x="1507" y="1395"/>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2" name="Line 23"/>
            <p:cNvSpPr>
              <a:spLocks noChangeShapeType="1"/>
            </p:cNvSpPr>
            <p:nvPr/>
          </p:nvSpPr>
          <p:spPr bwMode="auto">
            <a:xfrm>
              <a:off x="1716" y="1395"/>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3" name="Line 24"/>
            <p:cNvSpPr>
              <a:spLocks noChangeShapeType="1"/>
            </p:cNvSpPr>
            <p:nvPr/>
          </p:nvSpPr>
          <p:spPr bwMode="auto">
            <a:xfrm>
              <a:off x="2133" y="1395"/>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4" name="Line 25"/>
            <p:cNvSpPr>
              <a:spLocks noChangeShapeType="1"/>
            </p:cNvSpPr>
            <p:nvPr/>
          </p:nvSpPr>
          <p:spPr bwMode="auto">
            <a:xfrm flipH="1">
              <a:off x="2550" y="1152"/>
              <a:ext cx="1" cy="45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5" name="Line 26"/>
            <p:cNvSpPr>
              <a:spLocks noChangeShapeType="1"/>
            </p:cNvSpPr>
            <p:nvPr/>
          </p:nvSpPr>
          <p:spPr bwMode="auto">
            <a:xfrm>
              <a:off x="48" y="1609"/>
              <a:ext cx="25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66" name="Rectangle 27"/>
            <p:cNvSpPr>
              <a:spLocks noChangeArrowheads="1"/>
            </p:cNvSpPr>
            <p:nvPr/>
          </p:nvSpPr>
          <p:spPr bwMode="auto">
            <a:xfrm>
              <a:off x="1507" y="1152"/>
              <a:ext cx="209" cy="457"/>
            </a:xfrm>
            <a:prstGeom prst="rect">
              <a:avLst/>
            </a:prstGeom>
            <a:solidFill>
              <a:srgbClr val="663300"/>
            </a:solidFill>
            <a:ln w="9525">
              <a:solidFill>
                <a:schemeClr val="bg1"/>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9967" name="Rectangle 28"/>
            <p:cNvSpPr>
              <a:spLocks noChangeArrowheads="1"/>
            </p:cNvSpPr>
            <p:nvPr/>
          </p:nvSpPr>
          <p:spPr bwMode="auto">
            <a:xfrm>
              <a:off x="1090" y="1152"/>
              <a:ext cx="209" cy="457"/>
            </a:xfrm>
            <a:prstGeom prst="rect">
              <a:avLst/>
            </a:prstGeom>
            <a:solidFill>
              <a:schemeClr val="accent1"/>
            </a:solidFill>
            <a:ln w="9525">
              <a:solidFill>
                <a:schemeClr val="bg1"/>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9968" name="Rectangle 29"/>
            <p:cNvSpPr>
              <a:spLocks noChangeArrowheads="1"/>
            </p:cNvSpPr>
            <p:nvPr/>
          </p:nvSpPr>
          <p:spPr bwMode="auto">
            <a:xfrm>
              <a:off x="674" y="1152"/>
              <a:ext cx="208" cy="457"/>
            </a:xfrm>
            <a:prstGeom prst="rect">
              <a:avLst/>
            </a:prstGeom>
            <a:solidFill>
              <a:srgbClr val="0000FF"/>
            </a:solidFill>
            <a:ln w="9525">
              <a:solidFill>
                <a:schemeClr val="bg1"/>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9969" name="Rectangle 30"/>
            <p:cNvSpPr>
              <a:spLocks noChangeArrowheads="1"/>
            </p:cNvSpPr>
            <p:nvPr/>
          </p:nvSpPr>
          <p:spPr bwMode="auto">
            <a:xfrm>
              <a:off x="247" y="1152"/>
              <a:ext cx="208" cy="432"/>
            </a:xfrm>
            <a:prstGeom prst="rect">
              <a:avLst/>
            </a:prstGeom>
            <a:solidFill>
              <a:srgbClr val="FF0000"/>
            </a:solidFill>
            <a:ln w="9525">
              <a:solidFill>
                <a:schemeClr val="bg1"/>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9970" name="Rectangle 31"/>
            <p:cNvSpPr>
              <a:spLocks noChangeArrowheads="1"/>
            </p:cNvSpPr>
            <p:nvPr/>
          </p:nvSpPr>
          <p:spPr bwMode="auto">
            <a:xfrm>
              <a:off x="2071" y="1152"/>
              <a:ext cx="312" cy="457"/>
            </a:xfrm>
            <a:prstGeom prst="rect">
              <a:avLst/>
            </a:prstGeom>
            <a:solidFill>
              <a:srgbClr val="663300"/>
            </a:solidFill>
            <a:ln w="9525">
              <a:solidFill>
                <a:schemeClr val="bg1"/>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39971" name="Line 32"/>
            <p:cNvSpPr>
              <a:spLocks noChangeShapeType="1"/>
            </p:cNvSpPr>
            <p:nvPr/>
          </p:nvSpPr>
          <p:spPr bwMode="auto">
            <a:xfrm>
              <a:off x="55" y="1152"/>
              <a:ext cx="25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2" name="Line 33"/>
            <p:cNvSpPr>
              <a:spLocks noChangeShapeType="1"/>
            </p:cNvSpPr>
            <p:nvPr/>
          </p:nvSpPr>
          <p:spPr bwMode="auto">
            <a:xfrm>
              <a:off x="48" y="1609"/>
              <a:ext cx="25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3" name="Line 34"/>
            <p:cNvSpPr>
              <a:spLocks noChangeShapeType="1"/>
            </p:cNvSpPr>
            <p:nvPr/>
          </p:nvSpPr>
          <p:spPr bwMode="auto">
            <a:xfrm>
              <a:off x="0" y="0"/>
              <a:ext cx="0" cy="1392"/>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6979" name="AutoShape 35"/>
          <p:cNvSpPr>
            <a:spLocks noChangeArrowheads="1"/>
          </p:cNvSpPr>
          <p:nvPr/>
        </p:nvSpPr>
        <p:spPr bwMode="auto">
          <a:xfrm rot="10800000">
            <a:off x="6553200" y="4648200"/>
            <a:ext cx="838200" cy="1295400"/>
          </a:xfrm>
          <a:custGeom>
            <a:avLst/>
            <a:gdLst>
              <a:gd name="G0" fmla="+- 9409 0 0"/>
              <a:gd name="G1" fmla="+- 21600 0 9409"/>
              <a:gd name="G2" fmla="*/ 9409 1 2"/>
              <a:gd name="G3" fmla="+- 21600 0 G2"/>
              <a:gd name="G4" fmla="+/ 9409 21600 2"/>
              <a:gd name="G5" fmla="+/ G1 0 2"/>
              <a:gd name="G6" fmla="*/ 21600 21600 9409"/>
              <a:gd name="G7" fmla="*/ G6 1 2"/>
              <a:gd name="G8" fmla="+- 21600 0 G7"/>
              <a:gd name="G9" fmla="*/ 21600 1 2"/>
              <a:gd name="G10" fmla="+- 9409 0 G9"/>
              <a:gd name="G11" fmla="?: G10 G8 0"/>
              <a:gd name="G12" fmla="?: G10 G7 21600"/>
              <a:gd name="T0" fmla="*/ 16895 w 21600"/>
              <a:gd name="T1" fmla="*/ 10800 h 21600"/>
              <a:gd name="T2" fmla="*/ 10800 w 21600"/>
              <a:gd name="T3" fmla="*/ 21600 h 21600"/>
              <a:gd name="T4" fmla="*/ 4705 w 21600"/>
              <a:gd name="T5" fmla="*/ 10800 h 21600"/>
              <a:gd name="T6" fmla="*/ 10800 w 21600"/>
              <a:gd name="T7" fmla="*/ 0 h 21600"/>
              <a:gd name="T8" fmla="*/ 6505 w 21600"/>
              <a:gd name="T9" fmla="*/ 6505 h 21600"/>
              <a:gd name="T10" fmla="*/ 15095 w 21600"/>
              <a:gd name="T11" fmla="*/ 15095 h 21600"/>
            </a:gdLst>
            <a:ahLst/>
            <a:cxnLst>
              <a:cxn ang="0">
                <a:pos x="T0" y="T1"/>
              </a:cxn>
              <a:cxn ang="0">
                <a:pos x="T2" y="T3"/>
              </a:cxn>
              <a:cxn ang="0">
                <a:pos x="T4" y="T5"/>
              </a:cxn>
              <a:cxn ang="0">
                <a:pos x="T6" y="T7"/>
              </a:cxn>
            </a:cxnLst>
            <a:rect l="T8" t="T9" r="T10" b="T11"/>
            <a:pathLst>
              <a:path w="21600" h="21600">
                <a:moveTo>
                  <a:pt x="0" y="0"/>
                </a:moveTo>
                <a:lnTo>
                  <a:pt x="9409" y="21600"/>
                </a:lnTo>
                <a:lnTo>
                  <a:pt x="12191" y="21600"/>
                </a:lnTo>
                <a:lnTo>
                  <a:pt x="21600" y="0"/>
                </a:lnTo>
                <a:close/>
              </a:path>
            </a:pathLst>
          </a:custGeom>
          <a:gradFill rotWithShape="0">
            <a:gsLst>
              <a:gs pos="0">
                <a:schemeClr val="bg2">
                  <a:gamma/>
                  <a:shade val="0"/>
                  <a:invGamma/>
                </a:schemeClr>
              </a:gs>
              <a:gs pos="50000">
                <a:schemeClr val="bg2"/>
              </a:gs>
              <a:gs pos="100000">
                <a:schemeClr val="bg2">
                  <a:gamma/>
                  <a:shade val="0"/>
                  <a:invGamma/>
                </a:schemeClr>
              </a:gs>
            </a:gsLst>
            <a:lin ang="0" scaled="1"/>
          </a:gradFill>
          <a:ln w="9525">
            <a:solidFill>
              <a:schemeClr val="tx1"/>
            </a:solidFill>
            <a:miter lim="800000"/>
            <a:headEnd/>
            <a:tailEnd/>
          </a:ln>
          <a:effectLst/>
        </p:spPr>
        <p:txBody>
          <a:bodyPr wrap="none" anchor="ctr"/>
          <a:lstStyle/>
          <a:p>
            <a:pPr>
              <a:defRPr/>
            </a:pPr>
            <a:endParaRPr lang="zh-CN" altLang="en-US"/>
          </a:p>
        </p:txBody>
      </p:sp>
      <p:grpSp>
        <p:nvGrpSpPr>
          <p:cNvPr id="5" name="Group 36"/>
          <p:cNvGrpSpPr>
            <a:grpSpLocks/>
          </p:cNvGrpSpPr>
          <p:nvPr/>
        </p:nvGrpSpPr>
        <p:grpSpPr bwMode="auto">
          <a:xfrm rot="5400000">
            <a:off x="6458745" y="4060032"/>
            <a:ext cx="377825" cy="493713"/>
            <a:chOff x="0" y="0"/>
            <a:chExt cx="432" cy="816"/>
          </a:xfrm>
        </p:grpSpPr>
        <p:sp>
          <p:nvSpPr>
            <p:cNvPr id="39948" name="Line 37"/>
            <p:cNvSpPr>
              <a:spLocks noChangeShapeType="1"/>
            </p:cNvSpPr>
            <p:nvPr/>
          </p:nvSpPr>
          <p:spPr bwMode="auto">
            <a:xfrm>
              <a:off x="0" y="816"/>
              <a:ext cx="43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49" name="Line 38"/>
            <p:cNvSpPr>
              <a:spLocks noChangeShapeType="1"/>
            </p:cNvSpPr>
            <p:nvPr/>
          </p:nvSpPr>
          <p:spPr bwMode="auto">
            <a:xfrm>
              <a:off x="0" y="0"/>
              <a:ext cx="43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0" name="Line 39"/>
            <p:cNvSpPr>
              <a:spLocks noChangeShapeType="1"/>
            </p:cNvSpPr>
            <p:nvPr/>
          </p:nvSpPr>
          <p:spPr bwMode="auto">
            <a:xfrm>
              <a:off x="336" y="0"/>
              <a:ext cx="0" cy="816"/>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66984" name="AutoShape 40"/>
          <p:cNvSpPr>
            <a:spLocks noChangeArrowheads="1"/>
          </p:cNvSpPr>
          <p:nvPr/>
        </p:nvSpPr>
        <p:spPr bwMode="auto">
          <a:xfrm>
            <a:off x="7848600" y="3200401"/>
            <a:ext cx="1981200" cy="739775"/>
          </a:xfrm>
          <a:prstGeom prst="wedgeEllipseCallout">
            <a:avLst>
              <a:gd name="adj1" fmla="val -94389"/>
              <a:gd name="adj2" fmla="val 107769"/>
            </a:avLst>
          </a:prstGeom>
          <a:gradFill rotWithShape="0">
            <a:gsLst>
              <a:gs pos="0">
                <a:srgbClr val="66FFFF"/>
              </a:gs>
              <a:gs pos="50000">
                <a:srgbClr val="FFFFFF"/>
              </a:gs>
              <a:gs pos="100000">
                <a:srgbClr val="66FFFF"/>
              </a:gs>
            </a:gsLst>
            <a:lin ang="2700000" scaled="1"/>
          </a:gradFill>
          <a:ln w="9525">
            <a:solidFill>
              <a:schemeClr val="bg2"/>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1800">
                <a:solidFill>
                  <a:srgbClr val="FF0000"/>
                </a:solidFill>
                <a:latin typeface="Arial" panose="020B0604020202020204" pitchFamily="34" charset="0"/>
              </a:rPr>
              <a:t>大约</a:t>
            </a:r>
            <a:r>
              <a:rPr lang="en-US" altLang="zh-CN" sz="1800">
                <a:solidFill>
                  <a:srgbClr val="FF0000"/>
                </a:solidFill>
                <a:latin typeface="Arial" panose="020B0604020202020204" pitchFamily="34" charset="0"/>
              </a:rPr>
              <a:t>1- 2 mm</a:t>
            </a:r>
          </a:p>
        </p:txBody>
      </p:sp>
      <p:sp>
        <p:nvSpPr>
          <p:cNvPr id="466985" name="AutoShape 41"/>
          <p:cNvSpPr>
            <a:spLocks noChangeArrowheads="1"/>
          </p:cNvSpPr>
          <p:nvPr/>
        </p:nvSpPr>
        <p:spPr bwMode="auto">
          <a:xfrm>
            <a:off x="7848600" y="5334000"/>
            <a:ext cx="914400" cy="609600"/>
          </a:xfrm>
          <a:prstGeom prst="wedgeRectCallout">
            <a:avLst>
              <a:gd name="adj1" fmla="val -124787"/>
              <a:gd name="adj2" fmla="val -51662"/>
            </a:avLst>
          </a:prstGeom>
          <a:solidFill>
            <a:schemeClr val="accent1"/>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1800" b="0">
                <a:latin typeface="Arial" panose="020B0604020202020204" pitchFamily="34" charset="0"/>
              </a:rPr>
              <a:t>镊子</a:t>
            </a:r>
          </a:p>
        </p:txBody>
      </p:sp>
      <p:sp>
        <p:nvSpPr>
          <p:cNvPr id="39946" name="Rectangle 45"/>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
        <p:nvSpPr>
          <p:cNvPr id="466990" name="AutoShape 46"/>
          <p:cNvSpPr>
            <a:spLocks noChangeArrowheads="1"/>
          </p:cNvSpPr>
          <p:nvPr/>
        </p:nvSpPr>
        <p:spPr bwMode="gray">
          <a:xfrm>
            <a:off x="2027238" y="1376364"/>
            <a:ext cx="2736850" cy="504825"/>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元件管脚成形 </a:t>
            </a:r>
          </a:p>
        </p:txBody>
      </p:sp>
    </p:spTree>
    <p:extLst>
      <p:ext uri="{BB962C8B-B14F-4D97-AF65-F5344CB8AC3E}">
        <p14:creationId xmlns:p14="http://schemas.microsoft.com/office/powerpoint/2010/main" val="1753500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66979"/>
                                        </p:tgtEl>
                                        <p:attrNameLst>
                                          <p:attrName>style.visibility</p:attrName>
                                        </p:attrNameLst>
                                      </p:cBhvr>
                                      <p:to>
                                        <p:strVal val="visible"/>
                                      </p:to>
                                    </p:set>
                                    <p:animEffect transition="in" filter="blinds(horizontal)">
                                      <p:cBhvr>
                                        <p:cTn id="18" dur="500"/>
                                        <p:tgtEl>
                                          <p:spTgt spid="46697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66985"/>
                                        </p:tgtEl>
                                        <p:attrNameLst>
                                          <p:attrName>style.visibility</p:attrName>
                                        </p:attrNameLst>
                                      </p:cBhvr>
                                      <p:to>
                                        <p:strVal val="visible"/>
                                      </p:to>
                                    </p:set>
                                    <p:animEffect transition="in" filter="blinds(horizontal)">
                                      <p:cBhvr>
                                        <p:cTn id="21" dur="500"/>
                                        <p:tgtEl>
                                          <p:spTgt spid="46698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37"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outVertical)">
                                      <p:cBhvr>
                                        <p:cTn id="26" dur="500"/>
                                        <p:tgtEl>
                                          <p:spTgt spid="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66984"/>
                                        </p:tgtEl>
                                        <p:attrNameLst>
                                          <p:attrName>style.visibility</p:attrName>
                                        </p:attrNameLst>
                                      </p:cBhvr>
                                      <p:to>
                                        <p:strVal val="visible"/>
                                      </p:to>
                                    </p:set>
                                    <p:anim calcmode="lin" valueType="num">
                                      <p:cBhvr additive="base">
                                        <p:cTn id="31" dur="500" fill="hold"/>
                                        <p:tgtEl>
                                          <p:spTgt spid="466984"/>
                                        </p:tgtEl>
                                        <p:attrNameLst>
                                          <p:attrName>ppt_x</p:attrName>
                                        </p:attrNameLst>
                                      </p:cBhvr>
                                      <p:tavLst>
                                        <p:tav tm="0">
                                          <p:val>
                                            <p:strVal val="1+#ppt_w/2"/>
                                          </p:val>
                                        </p:tav>
                                        <p:tav tm="100000">
                                          <p:val>
                                            <p:strVal val="#ppt_x"/>
                                          </p:val>
                                        </p:tav>
                                      </p:tavLst>
                                    </p:anim>
                                    <p:anim calcmode="lin" valueType="num">
                                      <p:cBhvr additive="base">
                                        <p:cTn id="32" dur="500" fill="hold"/>
                                        <p:tgtEl>
                                          <p:spTgt spid="46698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42" fill="hold" grpId="0" nodeType="clickEffect">
                                  <p:stCondLst>
                                    <p:cond delay="0"/>
                                  </p:stCondLst>
                                  <p:childTnLst>
                                    <p:set>
                                      <p:cBhvr>
                                        <p:cTn id="36" dur="1" fill="hold">
                                          <p:stCondLst>
                                            <p:cond delay="0"/>
                                          </p:stCondLst>
                                        </p:cTn>
                                        <p:tgtEl>
                                          <p:spTgt spid="466954"/>
                                        </p:tgtEl>
                                        <p:attrNameLst>
                                          <p:attrName>style.visibility</p:attrName>
                                        </p:attrNameLst>
                                      </p:cBhvr>
                                      <p:to>
                                        <p:strVal val="visible"/>
                                      </p:to>
                                    </p:set>
                                    <p:animEffect transition="in" filter="barn(outHorizontal)">
                                      <p:cBhvr>
                                        <p:cTn id="37" dur="500"/>
                                        <p:tgtEl>
                                          <p:spTgt spid="46695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1+#ppt_w/2"/>
                                          </p:val>
                                        </p:tav>
                                        <p:tav tm="100000">
                                          <p:val>
                                            <p:strVal val="#ppt_x"/>
                                          </p:val>
                                        </p:tav>
                                      </p:tavLst>
                                    </p:anim>
                                    <p:anim calcmode="lin" valueType="num">
                                      <p:cBhvr additive="base">
                                        <p:cTn id="4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54" grpId="0" animBg="1" autoUpdateAnimBg="0"/>
      <p:bldP spid="466984" grpId="0" bldLvl="0" animBg="1" autoUpdateAnimBg="0"/>
      <p:bldP spid="46698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AutoShape 2"/>
          <p:cNvSpPr>
            <a:spLocks noChangeArrowheads="1"/>
          </p:cNvSpPr>
          <p:nvPr/>
        </p:nvSpPr>
        <p:spPr bwMode="auto">
          <a:xfrm>
            <a:off x="3810001" y="1600200"/>
            <a:ext cx="5800725" cy="1231900"/>
          </a:xfrm>
          <a:prstGeom prst="wedgeRoundRectCallout">
            <a:avLst>
              <a:gd name="adj1" fmla="val -60565"/>
              <a:gd name="adj2" fmla="val 76676"/>
              <a:gd name="adj3" fmla="val 16667"/>
            </a:avLst>
          </a:prstGeom>
          <a:solidFill>
            <a:schemeClr val="tx1"/>
          </a:solidFill>
          <a:ln w="9525">
            <a:solidFill>
              <a:schemeClr val="accent2"/>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a:solidFill>
                  <a:srgbClr val="FF0000"/>
                </a:solidFill>
                <a:latin typeface="Arial" panose="020B0604020202020204" pitchFamily="34" charset="0"/>
              </a:rPr>
              <a:t>用手捏住起子与引脚的交点，将引脚沿起子弯成圆形</a:t>
            </a:r>
          </a:p>
        </p:txBody>
      </p:sp>
      <p:grpSp>
        <p:nvGrpSpPr>
          <p:cNvPr id="2" name="Group 3"/>
          <p:cNvGrpSpPr>
            <a:grpSpLocks/>
          </p:cNvGrpSpPr>
          <p:nvPr/>
        </p:nvGrpSpPr>
        <p:grpSpPr bwMode="auto">
          <a:xfrm>
            <a:off x="4386264" y="2863850"/>
            <a:ext cx="3576637" cy="1327150"/>
            <a:chOff x="0" y="0"/>
            <a:chExt cx="2253" cy="836"/>
          </a:xfrm>
        </p:grpSpPr>
        <p:grpSp>
          <p:nvGrpSpPr>
            <p:cNvPr id="40991" name="Group 4"/>
            <p:cNvGrpSpPr>
              <a:grpSpLocks/>
            </p:cNvGrpSpPr>
            <p:nvPr/>
          </p:nvGrpSpPr>
          <p:grpSpPr bwMode="auto">
            <a:xfrm>
              <a:off x="0" y="358"/>
              <a:ext cx="2253" cy="478"/>
              <a:chOff x="0" y="0"/>
              <a:chExt cx="2253" cy="478"/>
            </a:xfrm>
          </p:grpSpPr>
          <p:grpSp>
            <p:nvGrpSpPr>
              <p:cNvPr id="40993" name="Group 5"/>
              <p:cNvGrpSpPr>
                <a:grpSpLocks/>
              </p:cNvGrpSpPr>
              <p:nvPr/>
            </p:nvGrpSpPr>
            <p:grpSpPr bwMode="auto">
              <a:xfrm flipH="1">
                <a:off x="300" y="0"/>
                <a:ext cx="679" cy="336"/>
                <a:chOff x="0" y="0"/>
                <a:chExt cx="679" cy="336"/>
              </a:xfrm>
            </p:grpSpPr>
            <p:sp>
              <p:nvSpPr>
                <p:cNvPr id="40996" name="Rectangle 6"/>
                <p:cNvSpPr>
                  <a:spLocks noChangeArrowheads="1"/>
                </p:cNvSpPr>
                <p:nvPr/>
              </p:nvSpPr>
              <p:spPr bwMode="auto">
                <a:xfrm>
                  <a:off x="162" y="0"/>
                  <a:ext cx="517" cy="336"/>
                </a:xfrm>
                <a:prstGeom prst="rect">
                  <a:avLst/>
                </a:prstGeom>
                <a:gradFill rotWithShape="0">
                  <a:gsLst>
                    <a:gs pos="0">
                      <a:srgbClr val="000000"/>
                    </a:gs>
                    <a:gs pos="50000">
                      <a:srgbClr val="838383"/>
                    </a:gs>
                    <a:gs pos="100000">
                      <a:srgbClr val="000000"/>
                    </a:gs>
                  </a:gsLst>
                  <a:lin ang="5400000" scaled="1"/>
                </a:gra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0997" name="Rectangle 7"/>
                <p:cNvSpPr>
                  <a:spLocks noChangeArrowheads="1"/>
                </p:cNvSpPr>
                <p:nvPr/>
              </p:nvSpPr>
              <p:spPr bwMode="auto">
                <a:xfrm>
                  <a:off x="0" y="0"/>
                  <a:ext cx="166" cy="336"/>
                </a:xfrm>
                <a:prstGeom prst="rect">
                  <a:avLst/>
                </a:prstGeom>
                <a:gradFill rotWithShape="0">
                  <a:gsLst>
                    <a:gs pos="0">
                      <a:srgbClr val="7C7C7C"/>
                    </a:gs>
                    <a:gs pos="50000">
                      <a:srgbClr val="FFFFFF"/>
                    </a:gs>
                    <a:gs pos="100000">
                      <a:srgbClr val="7C7C7C"/>
                    </a:gs>
                  </a:gsLst>
                  <a:lin ang="5400000" scaled="1"/>
                </a:gra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40994" name="Line 8"/>
              <p:cNvSpPr>
                <a:spLocks noChangeShapeType="1"/>
              </p:cNvSpPr>
              <p:nvPr/>
            </p:nvSpPr>
            <p:spPr bwMode="auto">
              <a:xfrm flipH="1">
                <a:off x="975" y="176"/>
                <a:ext cx="1278"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5" name="未知"/>
              <p:cNvSpPr>
                <a:spLocks/>
              </p:cNvSpPr>
              <p:nvPr/>
            </p:nvSpPr>
            <p:spPr bwMode="auto">
              <a:xfrm>
                <a:off x="0" y="162"/>
                <a:ext cx="2032" cy="316"/>
              </a:xfrm>
              <a:custGeom>
                <a:avLst/>
                <a:gdLst>
                  <a:gd name="T0" fmla="*/ 297 w 2032"/>
                  <a:gd name="T1" fmla="*/ 0 h 316"/>
                  <a:gd name="T2" fmla="*/ 175 w 2032"/>
                  <a:gd name="T3" fmla="*/ 4 h 316"/>
                  <a:gd name="T4" fmla="*/ 0 w 2032"/>
                  <a:gd name="T5" fmla="*/ 163 h 316"/>
                  <a:gd name="T6" fmla="*/ 190 w 2032"/>
                  <a:gd name="T7" fmla="*/ 313 h 316"/>
                  <a:gd name="T8" fmla="*/ 2032 w 2032"/>
                  <a:gd name="T9" fmla="*/ 311 h 316"/>
                  <a:gd name="T10" fmla="*/ 0 60000 65536"/>
                  <a:gd name="T11" fmla="*/ 0 60000 65536"/>
                  <a:gd name="T12" fmla="*/ 0 60000 65536"/>
                  <a:gd name="T13" fmla="*/ 0 60000 65536"/>
                  <a:gd name="T14" fmla="*/ 0 60000 65536"/>
                  <a:gd name="T15" fmla="*/ 0 w 2032"/>
                  <a:gd name="T16" fmla="*/ 0 h 316"/>
                  <a:gd name="T17" fmla="*/ 2032 w 2032"/>
                  <a:gd name="T18" fmla="*/ 316 h 316"/>
                </a:gdLst>
                <a:ahLst/>
                <a:cxnLst>
                  <a:cxn ang="T10">
                    <a:pos x="T0" y="T1"/>
                  </a:cxn>
                  <a:cxn ang="T11">
                    <a:pos x="T2" y="T3"/>
                  </a:cxn>
                  <a:cxn ang="T12">
                    <a:pos x="T4" y="T5"/>
                  </a:cxn>
                  <a:cxn ang="T13">
                    <a:pos x="T6" y="T7"/>
                  </a:cxn>
                  <a:cxn ang="T14">
                    <a:pos x="T8" y="T9"/>
                  </a:cxn>
                </a:cxnLst>
                <a:rect l="T15" t="T16" r="T17" b="T18"/>
                <a:pathLst>
                  <a:path w="2032" h="316">
                    <a:moveTo>
                      <a:pt x="297" y="0"/>
                    </a:moveTo>
                    <a:lnTo>
                      <a:pt x="175" y="4"/>
                    </a:lnTo>
                    <a:cubicBezTo>
                      <a:pt x="100" y="7"/>
                      <a:pt x="0" y="61"/>
                      <a:pt x="0" y="163"/>
                    </a:cubicBezTo>
                    <a:cubicBezTo>
                      <a:pt x="0" y="265"/>
                      <a:pt x="91" y="313"/>
                      <a:pt x="190" y="313"/>
                    </a:cubicBezTo>
                    <a:cubicBezTo>
                      <a:pt x="391" y="316"/>
                      <a:pt x="1648" y="311"/>
                      <a:pt x="2032" y="311"/>
                    </a:cubicBezTo>
                  </a:path>
                </a:pathLst>
              </a:cu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40992" name="Text Box 10"/>
            <p:cNvSpPr txBox="1">
              <a:spLocks noChangeArrowheads="1"/>
            </p:cNvSpPr>
            <p:nvPr/>
          </p:nvSpPr>
          <p:spPr bwMode="auto">
            <a:xfrm>
              <a:off x="181" y="0"/>
              <a:ext cx="7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pPr>
              <a:r>
                <a:rPr lang="en-US" altLang="zh-CN" sz="3200">
                  <a:latin typeface="Arial" panose="020B0604020202020204" pitchFamily="34" charset="0"/>
                </a:rPr>
                <a:t>D3</a:t>
              </a:r>
              <a:endParaRPr lang="en-US" altLang="zh-CN" sz="1800">
                <a:latin typeface="Arial" panose="020B0604020202020204" pitchFamily="34" charset="0"/>
              </a:endParaRPr>
            </a:p>
          </p:txBody>
        </p:sp>
      </p:grpSp>
      <p:grpSp>
        <p:nvGrpSpPr>
          <p:cNvPr id="5" name="Group 11"/>
          <p:cNvGrpSpPr>
            <a:grpSpLocks/>
          </p:cNvGrpSpPr>
          <p:nvPr/>
        </p:nvGrpSpPr>
        <p:grpSpPr bwMode="auto">
          <a:xfrm>
            <a:off x="4572000" y="2971800"/>
            <a:ext cx="5715000" cy="3271838"/>
            <a:chOff x="0" y="0"/>
            <a:chExt cx="3800" cy="2253"/>
          </a:xfrm>
        </p:grpSpPr>
        <p:grpSp>
          <p:nvGrpSpPr>
            <p:cNvPr id="40982" name="Group 12"/>
            <p:cNvGrpSpPr>
              <a:grpSpLocks/>
            </p:cNvGrpSpPr>
            <p:nvPr/>
          </p:nvGrpSpPr>
          <p:grpSpPr bwMode="auto">
            <a:xfrm>
              <a:off x="0" y="0"/>
              <a:ext cx="3800" cy="2253"/>
              <a:chOff x="0" y="0"/>
              <a:chExt cx="3800" cy="2253"/>
            </a:xfrm>
          </p:grpSpPr>
          <p:sp>
            <p:nvSpPr>
              <p:cNvPr id="40984" name="AutoShape 13"/>
              <p:cNvSpPr>
                <a:spLocks noChangeArrowheads="1"/>
              </p:cNvSpPr>
              <p:nvPr/>
            </p:nvSpPr>
            <p:spPr bwMode="auto">
              <a:xfrm flipH="1">
                <a:off x="0" y="906"/>
                <a:ext cx="3039" cy="355"/>
              </a:xfrm>
              <a:prstGeom prst="parallelogram">
                <a:avLst>
                  <a:gd name="adj" fmla="val 214014"/>
                </a:avLst>
              </a:prstGeom>
              <a:solidFill>
                <a:srgbClr val="FFCC00"/>
              </a:solidFill>
              <a:ln w="9525">
                <a:solidFill>
                  <a:srgbClr val="FFCC0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nvGrpSpPr>
              <p:cNvPr id="40985" name="Group 14"/>
              <p:cNvGrpSpPr>
                <a:grpSpLocks/>
              </p:cNvGrpSpPr>
              <p:nvPr/>
            </p:nvGrpSpPr>
            <p:grpSpPr bwMode="auto">
              <a:xfrm flipH="1">
                <a:off x="2384" y="0"/>
                <a:ext cx="478" cy="2253"/>
                <a:chOff x="0" y="0"/>
                <a:chExt cx="478" cy="2253"/>
              </a:xfrm>
            </p:grpSpPr>
            <p:sp>
              <p:nvSpPr>
                <p:cNvPr id="40987" name="Rectangle 15"/>
                <p:cNvSpPr>
                  <a:spLocks noChangeArrowheads="1"/>
                </p:cNvSpPr>
                <p:nvPr/>
              </p:nvSpPr>
              <p:spPr bwMode="auto">
                <a:xfrm rot="5400000">
                  <a:off x="43" y="545"/>
                  <a:ext cx="517" cy="336"/>
                </a:xfrm>
                <a:prstGeom prst="rect">
                  <a:avLst/>
                </a:prstGeom>
                <a:gradFill rotWithShape="0">
                  <a:gsLst>
                    <a:gs pos="0">
                      <a:srgbClr val="000000"/>
                    </a:gs>
                    <a:gs pos="50000">
                      <a:srgbClr val="838383"/>
                    </a:gs>
                    <a:gs pos="100000">
                      <a:srgbClr val="000000"/>
                    </a:gs>
                  </a:gsLst>
                  <a:lin ang="0" scaled="1"/>
                </a:gra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0988" name="Rectangle 16"/>
                <p:cNvSpPr>
                  <a:spLocks noChangeArrowheads="1"/>
                </p:cNvSpPr>
                <p:nvPr/>
              </p:nvSpPr>
              <p:spPr bwMode="auto">
                <a:xfrm rot="5400000">
                  <a:off x="227" y="215"/>
                  <a:ext cx="166" cy="336"/>
                </a:xfrm>
                <a:prstGeom prst="rect">
                  <a:avLst/>
                </a:prstGeom>
                <a:gradFill rotWithShape="0">
                  <a:gsLst>
                    <a:gs pos="0">
                      <a:srgbClr val="7C7C7C"/>
                    </a:gs>
                    <a:gs pos="50000">
                      <a:srgbClr val="FFFFFF"/>
                    </a:gs>
                    <a:gs pos="100000">
                      <a:srgbClr val="7C7C7C"/>
                    </a:gs>
                  </a:gsLst>
                  <a:lin ang="0" scaled="1"/>
                </a:gra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0989" name="Line 17"/>
                <p:cNvSpPr>
                  <a:spLocks noChangeShapeType="1"/>
                </p:cNvSpPr>
                <p:nvPr/>
              </p:nvSpPr>
              <p:spPr bwMode="auto">
                <a:xfrm rot="5400000" flipH="1">
                  <a:off x="-337" y="1614"/>
                  <a:ext cx="1278"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0" name="未知"/>
                <p:cNvSpPr>
                  <a:spLocks/>
                </p:cNvSpPr>
                <p:nvPr/>
              </p:nvSpPr>
              <p:spPr bwMode="auto">
                <a:xfrm rot="5400000">
                  <a:off x="-858" y="858"/>
                  <a:ext cx="2032" cy="316"/>
                </a:xfrm>
                <a:custGeom>
                  <a:avLst/>
                  <a:gdLst>
                    <a:gd name="T0" fmla="*/ 297 w 2032"/>
                    <a:gd name="T1" fmla="*/ 0 h 316"/>
                    <a:gd name="T2" fmla="*/ 175 w 2032"/>
                    <a:gd name="T3" fmla="*/ 4 h 316"/>
                    <a:gd name="T4" fmla="*/ 0 w 2032"/>
                    <a:gd name="T5" fmla="*/ 163 h 316"/>
                    <a:gd name="T6" fmla="*/ 190 w 2032"/>
                    <a:gd name="T7" fmla="*/ 313 h 316"/>
                    <a:gd name="T8" fmla="*/ 2032 w 2032"/>
                    <a:gd name="T9" fmla="*/ 311 h 316"/>
                    <a:gd name="T10" fmla="*/ 0 60000 65536"/>
                    <a:gd name="T11" fmla="*/ 0 60000 65536"/>
                    <a:gd name="T12" fmla="*/ 0 60000 65536"/>
                    <a:gd name="T13" fmla="*/ 0 60000 65536"/>
                    <a:gd name="T14" fmla="*/ 0 60000 65536"/>
                    <a:gd name="T15" fmla="*/ 0 w 2032"/>
                    <a:gd name="T16" fmla="*/ 0 h 316"/>
                    <a:gd name="T17" fmla="*/ 2032 w 2032"/>
                    <a:gd name="T18" fmla="*/ 316 h 316"/>
                  </a:gdLst>
                  <a:ahLst/>
                  <a:cxnLst>
                    <a:cxn ang="T10">
                      <a:pos x="T0" y="T1"/>
                    </a:cxn>
                    <a:cxn ang="T11">
                      <a:pos x="T2" y="T3"/>
                    </a:cxn>
                    <a:cxn ang="T12">
                      <a:pos x="T4" y="T5"/>
                    </a:cxn>
                    <a:cxn ang="T13">
                      <a:pos x="T6" y="T7"/>
                    </a:cxn>
                    <a:cxn ang="T14">
                      <a:pos x="T8" y="T9"/>
                    </a:cxn>
                  </a:cxnLst>
                  <a:rect l="T15" t="T16" r="T17" b="T18"/>
                  <a:pathLst>
                    <a:path w="2032" h="316">
                      <a:moveTo>
                        <a:pt x="297" y="0"/>
                      </a:moveTo>
                      <a:lnTo>
                        <a:pt x="175" y="4"/>
                      </a:lnTo>
                      <a:cubicBezTo>
                        <a:pt x="100" y="7"/>
                        <a:pt x="0" y="61"/>
                        <a:pt x="0" y="163"/>
                      </a:cubicBezTo>
                      <a:cubicBezTo>
                        <a:pt x="0" y="265"/>
                        <a:pt x="91" y="313"/>
                        <a:pt x="190" y="313"/>
                      </a:cubicBezTo>
                      <a:cubicBezTo>
                        <a:pt x="391" y="316"/>
                        <a:pt x="1648" y="311"/>
                        <a:pt x="2032" y="311"/>
                      </a:cubicBezTo>
                    </a:path>
                  </a:pathLst>
                </a:cu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40986" name="AutoShape 19"/>
              <p:cNvSpPr>
                <a:spLocks noChangeArrowheads="1"/>
              </p:cNvSpPr>
              <p:nvPr/>
            </p:nvSpPr>
            <p:spPr bwMode="auto">
              <a:xfrm flipH="1">
                <a:off x="761" y="1260"/>
                <a:ext cx="3039" cy="355"/>
              </a:xfrm>
              <a:prstGeom prst="parallelogram">
                <a:avLst>
                  <a:gd name="adj" fmla="val 214014"/>
                </a:avLst>
              </a:prstGeom>
              <a:solidFill>
                <a:srgbClr val="FFCC00"/>
              </a:solidFill>
              <a:ln w="9525">
                <a:solidFill>
                  <a:srgbClr val="FFCC0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endParaRPr lang="zh-CN" altLang="en-US" sz="1800">
                  <a:latin typeface="Arial" panose="020B0604020202020204" pitchFamily="34" charset="0"/>
                </a:endParaRPr>
              </a:p>
            </p:txBody>
          </p:sp>
        </p:grpSp>
        <p:sp>
          <p:nvSpPr>
            <p:cNvPr id="40983" name="Text Box 20"/>
            <p:cNvSpPr txBox="1">
              <a:spLocks noChangeArrowheads="1"/>
            </p:cNvSpPr>
            <p:nvPr/>
          </p:nvSpPr>
          <p:spPr bwMode="auto">
            <a:xfrm>
              <a:off x="2904" y="582"/>
              <a:ext cx="58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pPr>
              <a:r>
                <a:rPr lang="en-US" altLang="zh-CN" sz="3200">
                  <a:latin typeface="Arial" panose="020B0604020202020204" pitchFamily="34" charset="0"/>
                </a:rPr>
                <a:t>D4</a:t>
              </a:r>
              <a:endParaRPr lang="en-US" altLang="zh-CN" sz="1800">
                <a:latin typeface="Arial" panose="020B0604020202020204" pitchFamily="34" charset="0"/>
              </a:endParaRPr>
            </a:p>
          </p:txBody>
        </p:sp>
      </p:grpSp>
      <p:grpSp>
        <p:nvGrpSpPr>
          <p:cNvPr id="8" name="Group 21"/>
          <p:cNvGrpSpPr>
            <a:grpSpLocks/>
          </p:cNvGrpSpPr>
          <p:nvPr/>
        </p:nvGrpSpPr>
        <p:grpSpPr bwMode="auto">
          <a:xfrm>
            <a:off x="2900363" y="1676400"/>
            <a:ext cx="533400" cy="4114800"/>
            <a:chOff x="0" y="0"/>
            <a:chExt cx="336" cy="4143"/>
          </a:xfrm>
        </p:grpSpPr>
        <p:sp>
          <p:nvSpPr>
            <p:cNvPr id="40978" name="Rectangle 22"/>
            <p:cNvSpPr>
              <a:spLocks noChangeArrowheads="1"/>
            </p:cNvSpPr>
            <p:nvPr/>
          </p:nvSpPr>
          <p:spPr bwMode="auto">
            <a:xfrm rot="5400000">
              <a:off x="-100" y="2025"/>
              <a:ext cx="536" cy="336"/>
            </a:xfrm>
            <a:prstGeom prst="rect">
              <a:avLst/>
            </a:prstGeom>
            <a:gradFill rotWithShape="0">
              <a:gsLst>
                <a:gs pos="0">
                  <a:srgbClr val="000000"/>
                </a:gs>
                <a:gs pos="50000">
                  <a:srgbClr val="838383"/>
                </a:gs>
                <a:gs pos="100000">
                  <a:srgbClr val="000000"/>
                </a:gs>
              </a:gsLst>
              <a:lin ang="0" scaled="1"/>
            </a:gra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0979" name="Rectangle 23"/>
            <p:cNvSpPr>
              <a:spLocks noChangeArrowheads="1"/>
            </p:cNvSpPr>
            <p:nvPr/>
          </p:nvSpPr>
          <p:spPr bwMode="auto">
            <a:xfrm rot="5400000">
              <a:off x="73" y="1667"/>
              <a:ext cx="173" cy="336"/>
            </a:xfrm>
            <a:prstGeom prst="rect">
              <a:avLst/>
            </a:prstGeom>
            <a:gradFill rotWithShape="0">
              <a:gsLst>
                <a:gs pos="0">
                  <a:srgbClr val="7C7C7C"/>
                </a:gs>
                <a:gs pos="50000">
                  <a:srgbClr val="FFFFFF"/>
                </a:gs>
                <a:gs pos="100000">
                  <a:srgbClr val="7C7C7C"/>
                </a:gs>
              </a:gsLst>
              <a:lin ang="0" scaled="1"/>
            </a:gra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0980" name="Line 24"/>
            <p:cNvSpPr>
              <a:spLocks noChangeShapeType="1"/>
            </p:cNvSpPr>
            <p:nvPr/>
          </p:nvSpPr>
          <p:spPr bwMode="auto">
            <a:xfrm rot="5400000" flipH="1">
              <a:off x="-683" y="3300"/>
              <a:ext cx="1686"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1" name="Line 25"/>
            <p:cNvSpPr>
              <a:spLocks noChangeShapeType="1"/>
            </p:cNvSpPr>
            <p:nvPr/>
          </p:nvSpPr>
          <p:spPr bwMode="auto">
            <a:xfrm rot="5400000" flipH="1">
              <a:off x="-719" y="879"/>
              <a:ext cx="1757"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26"/>
          <p:cNvGrpSpPr>
            <a:grpSpLocks/>
          </p:cNvGrpSpPr>
          <p:nvPr/>
        </p:nvGrpSpPr>
        <p:grpSpPr bwMode="auto">
          <a:xfrm>
            <a:off x="2057401" y="2971800"/>
            <a:ext cx="1673225" cy="298450"/>
            <a:chOff x="0" y="0"/>
            <a:chExt cx="1719" cy="225"/>
          </a:xfrm>
        </p:grpSpPr>
        <p:sp>
          <p:nvSpPr>
            <p:cNvPr id="40968" name="Rectangle 27"/>
            <p:cNvSpPr>
              <a:spLocks noChangeArrowheads="1"/>
            </p:cNvSpPr>
            <p:nvPr/>
          </p:nvSpPr>
          <p:spPr bwMode="auto">
            <a:xfrm>
              <a:off x="56" y="1"/>
              <a:ext cx="534" cy="222"/>
            </a:xfrm>
            <a:prstGeom prst="rect">
              <a:avLst/>
            </a:prstGeom>
            <a:gradFill rotWithShape="0">
              <a:gsLst>
                <a:gs pos="0">
                  <a:srgbClr val="FF0000"/>
                </a:gs>
                <a:gs pos="50000">
                  <a:srgbClr val="FFFFFF"/>
                </a:gs>
                <a:gs pos="100000">
                  <a:srgbClr val="FF0000"/>
                </a:gs>
              </a:gsLst>
              <a:lin ang="5400000" scaled="1"/>
            </a:gradFill>
            <a:ln w="9525">
              <a:solidFill>
                <a:srgbClr val="FF000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0969" name="AutoShape 28"/>
            <p:cNvSpPr>
              <a:spLocks noChangeArrowheads="1"/>
            </p:cNvSpPr>
            <p:nvPr/>
          </p:nvSpPr>
          <p:spPr bwMode="auto">
            <a:xfrm>
              <a:off x="0" y="0"/>
              <a:ext cx="56" cy="221"/>
            </a:xfrm>
            <a:prstGeom prst="moon">
              <a:avLst>
                <a:gd name="adj" fmla="val 87500"/>
              </a:avLst>
            </a:prstGeom>
            <a:gradFill rotWithShape="0">
              <a:gsLst>
                <a:gs pos="0">
                  <a:srgbClr val="FF0000"/>
                </a:gs>
                <a:gs pos="50000">
                  <a:srgbClr val="FFFFFF"/>
                </a:gs>
                <a:gs pos="100000">
                  <a:srgbClr val="FF0000"/>
                </a:gs>
              </a:gsLst>
              <a:lin ang="5400000" scaled="1"/>
            </a:gradFill>
            <a:ln w="9525">
              <a:solidFill>
                <a:srgbClr val="FF000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0970" name="AutoShape 29"/>
            <p:cNvSpPr>
              <a:spLocks noChangeArrowheads="1"/>
            </p:cNvSpPr>
            <p:nvPr/>
          </p:nvSpPr>
          <p:spPr bwMode="auto">
            <a:xfrm rot="16200000" flipH="1">
              <a:off x="523" y="60"/>
              <a:ext cx="225" cy="10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6 w 21600"/>
                <a:gd name="T13" fmla="*/ 2880 h 21600"/>
                <a:gd name="T14" fmla="*/ 18624 w 21600"/>
                <a:gd name="T15" fmla="*/ 18720 h 21600"/>
              </a:gdLst>
              <a:ahLst/>
              <a:cxnLst>
                <a:cxn ang="T8">
                  <a:pos x="T0" y="T1"/>
                </a:cxn>
                <a:cxn ang="T9">
                  <a:pos x="T2" y="T3"/>
                </a:cxn>
                <a:cxn ang="T10">
                  <a:pos x="T4" y="T5"/>
                </a:cxn>
                <a:cxn ang="T11">
                  <a:pos x="T6" y="T7"/>
                </a:cxn>
              </a:cxnLst>
              <a:rect l="T12" t="T13" r="T14" b="T15"/>
              <a:pathLst>
                <a:path w="21600" h="21600">
                  <a:moveTo>
                    <a:pt x="0" y="0"/>
                  </a:moveTo>
                  <a:lnTo>
                    <a:pt x="2303" y="21600"/>
                  </a:lnTo>
                  <a:lnTo>
                    <a:pt x="19297" y="21600"/>
                  </a:lnTo>
                  <a:lnTo>
                    <a:pt x="21600" y="0"/>
                  </a:lnTo>
                  <a:lnTo>
                    <a:pt x="0" y="0"/>
                  </a:lnTo>
                  <a:close/>
                </a:path>
              </a:pathLst>
            </a:custGeom>
            <a:gradFill rotWithShape="0">
              <a:gsLst>
                <a:gs pos="0">
                  <a:srgbClr val="FF0000"/>
                </a:gs>
                <a:gs pos="50000">
                  <a:srgbClr val="FFFFFF"/>
                </a:gs>
                <a:gs pos="100000">
                  <a:srgbClr val="FF0000"/>
                </a:gs>
              </a:gsLst>
              <a:lin ang="5400000" scaled="1"/>
            </a:gradFill>
            <a:ln w="9525">
              <a:solidFill>
                <a:srgbClr val="FF0000"/>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0971" name="AutoShape 30"/>
            <p:cNvSpPr>
              <a:spLocks noChangeArrowheads="1"/>
            </p:cNvSpPr>
            <p:nvPr/>
          </p:nvSpPr>
          <p:spPr bwMode="auto">
            <a:xfrm>
              <a:off x="93" y="24"/>
              <a:ext cx="464" cy="27"/>
            </a:xfrm>
            <a:prstGeom prst="roundRect">
              <a:avLst>
                <a:gd name="adj" fmla="val 50000"/>
              </a:avLst>
            </a:prstGeom>
            <a:solidFill>
              <a:schemeClr val="bg1"/>
            </a:solidFill>
            <a:ln w="3175">
              <a:solidFill>
                <a:srgbClr val="FF0000"/>
              </a:solidFill>
              <a:round/>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0972" name="AutoShape 31"/>
            <p:cNvSpPr>
              <a:spLocks noChangeArrowheads="1"/>
            </p:cNvSpPr>
            <p:nvPr/>
          </p:nvSpPr>
          <p:spPr bwMode="auto">
            <a:xfrm>
              <a:off x="92" y="99"/>
              <a:ext cx="464" cy="27"/>
            </a:xfrm>
            <a:prstGeom prst="roundRect">
              <a:avLst>
                <a:gd name="adj" fmla="val 50000"/>
              </a:avLst>
            </a:prstGeom>
            <a:solidFill>
              <a:schemeClr val="bg1"/>
            </a:solidFill>
            <a:ln w="3175">
              <a:solidFill>
                <a:srgbClr val="FF0000"/>
              </a:solidFill>
              <a:round/>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0973" name="AutoShape 32"/>
            <p:cNvSpPr>
              <a:spLocks noChangeArrowheads="1"/>
            </p:cNvSpPr>
            <p:nvPr/>
          </p:nvSpPr>
          <p:spPr bwMode="auto">
            <a:xfrm>
              <a:off x="89" y="172"/>
              <a:ext cx="464" cy="27"/>
            </a:xfrm>
            <a:prstGeom prst="roundRect">
              <a:avLst>
                <a:gd name="adj" fmla="val 50000"/>
              </a:avLst>
            </a:prstGeom>
            <a:solidFill>
              <a:schemeClr val="bg1"/>
            </a:solidFill>
            <a:ln w="3175">
              <a:solidFill>
                <a:srgbClr val="FF0000"/>
              </a:solidFill>
              <a:round/>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68001" name="AutoShape 33"/>
            <p:cNvSpPr>
              <a:spLocks noChangeArrowheads="1"/>
            </p:cNvSpPr>
            <p:nvPr/>
          </p:nvSpPr>
          <p:spPr bwMode="auto">
            <a:xfrm rot="16200000" flipH="1">
              <a:off x="685" y="19"/>
              <a:ext cx="176" cy="170"/>
            </a:xfrm>
            <a:custGeom>
              <a:avLst/>
              <a:gdLst>
                <a:gd name="G0" fmla="+- 2303 0 0"/>
                <a:gd name="G1" fmla="+- 21600 0 2303"/>
                <a:gd name="G2" fmla="*/ 2303 1 2"/>
                <a:gd name="G3" fmla="+- 21600 0 G2"/>
                <a:gd name="G4" fmla="+/ 2303 21600 2"/>
                <a:gd name="G5" fmla="+/ G1 0 2"/>
                <a:gd name="G6" fmla="*/ 21600 21600 2303"/>
                <a:gd name="G7" fmla="*/ G6 1 2"/>
                <a:gd name="G8" fmla="+- 21600 0 G7"/>
                <a:gd name="G9" fmla="*/ 21600 1 2"/>
                <a:gd name="G10" fmla="+- 2303 0 G9"/>
                <a:gd name="G11" fmla="?: G10 G8 0"/>
                <a:gd name="G12" fmla="?: G10 G7 21600"/>
                <a:gd name="T0" fmla="*/ 20448 w 21600"/>
                <a:gd name="T1" fmla="*/ 10800 h 21600"/>
                <a:gd name="T2" fmla="*/ 10800 w 21600"/>
                <a:gd name="T3" fmla="*/ 21600 h 21600"/>
                <a:gd name="T4" fmla="*/ 1152 w 21600"/>
                <a:gd name="T5" fmla="*/ 10800 h 21600"/>
                <a:gd name="T6" fmla="*/ 10800 w 21600"/>
                <a:gd name="T7" fmla="*/ 0 h 21600"/>
                <a:gd name="T8" fmla="*/ 2952 w 21600"/>
                <a:gd name="T9" fmla="*/ 2952 h 21600"/>
                <a:gd name="T10" fmla="*/ 18648 w 21600"/>
                <a:gd name="T11" fmla="*/ 18648 h 21600"/>
              </a:gdLst>
              <a:ahLst/>
              <a:cxnLst>
                <a:cxn ang="0">
                  <a:pos x="T0" y="T1"/>
                </a:cxn>
                <a:cxn ang="0">
                  <a:pos x="T2" y="T3"/>
                </a:cxn>
                <a:cxn ang="0">
                  <a:pos x="T4" y="T5"/>
                </a:cxn>
                <a:cxn ang="0">
                  <a:pos x="T6" y="T7"/>
                </a:cxn>
              </a:cxnLst>
              <a:rect l="T8" t="T9" r="T10" b="T11"/>
              <a:pathLst>
                <a:path w="21600" h="21600">
                  <a:moveTo>
                    <a:pt x="0" y="0"/>
                  </a:moveTo>
                  <a:lnTo>
                    <a:pt x="2303" y="21600"/>
                  </a:lnTo>
                  <a:lnTo>
                    <a:pt x="19297" y="21600"/>
                  </a:lnTo>
                  <a:lnTo>
                    <a:pt x="21600" y="0"/>
                  </a:lnTo>
                  <a:close/>
                </a:path>
              </a:pathLst>
            </a:custGeom>
            <a:gradFill rotWithShape="0">
              <a:gsLst>
                <a:gs pos="0">
                  <a:schemeClr val="folHlink"/>
                </a:gs>
                <a:gs pos="50000">
                  <a:srgbClr val="FFFFFF"/>
                </a:gs>
                <a:gs pos="100000">
                  <a:schemeClr val="folHlink"/>
                </a:gs>
              </a:gsLst>
              <a:lin ang="5400000" scaled="1"/>
            </a:gradFill>
            <a:ln w="9525">
              <a:solidFill>
                <a:schemeClr val="tx1"/>
              </a:solidFill>
              <a:miter lim="800000"/>
              <a:headEnd/>
              <a:tailEnd/>
            </a:ln>
            <a:effectLst/>
          </p:spPr>
          <p:txBody>
            <a:bodyPr wrap="none" anchor="ctr"/>
            <a:lstStyle/>
            <a:p>
              <a:pPr>
                <a:defRPr/>
              </a:pPr>
              <a:endParaRPr lang="zh-CN" altLang="en-US"/>
            </a:p>
          </p:txBody>
        </p:sp>
        <p:grpSp>
          <p:nvGrpSpPr>
            <p:cNvPr id="40975" name="Group 34"/>
            <p:cNvGrpSpPr>
              <a:grpSpLocks/>
            </p:cNvGrpSpPr>
            <p:nvPr/>
          </p:nvGrpSpPr>
          <p:grpSpPr bwMode="auto">
            <a:xfrm>
              <a:off x="867" y="63"/>
              <a:ext cx="852" cy="98"/>
              <a:chOff x="0" y="0"/>
              <a:chExt cx="692" cy="106"/>
            </a:xfrm>
          </p:grpSpPr>
          <p:sp>
            <p:nvSpPr>
              <p:cNvPr id="468003" name="未知"/>
              <p:cNvSpPr>
                <a:spLocks/>
              </p:cNvSpPr>
              <p:nvPr/>
            </p:nvSpPr>
            <p:spPr bwMode="auto">
              <a:xfrm>
                <a:off x="3" y="3"/>
                <a:ext cx="572" cy="106"/>
              </a:xfrm>
              <a:custGeom>
                <a:avLst/>
                <a:gdLst/>
                <a:ahLst/>
                <a:cxnLst>
                  <a:cxn ang="0">
                    <a:pos x="0" y="13"/>
                  </a:cxn>
                  <a:cxn ang="0">
                    <a:pos x="464" y="15"/>
                  </a:cxn>
                  <a:cxn ang="0">
                    <a:pos x="568" y="0"/>
                  </a:cxn>
                  <a:cxn ang="0">
                    <a:pos x="495" y="51"/>
                  </a:cxn>
                  <a:cxn ang="0">
                    <a:pos x="571" y="105"/>
                  </a:cxn>
                  <a:cxn ang="0">
                    <a:pos x="466" y="90"/>
                  </a:cxn>
                  <a:cxn ang="0">
                    <a:pos x="0" y="91"/>
                  </a:cxn>
                  <a:cxn ang="0">
                    <a:pos x="0" y="13"/>
                  </a:cxn>
                </a:cxnLst>
                <a:rect l="0" t="0" r="r" b="b"/>
                <a:pathLst>
                  <a:path w="576" h="105">
                    <a:moveTo>
                      <a:pt x="0" y="13"/>
                    </a:moveTo>
                    <a:lnTo>
                      <a:pt x="464" y="15"/>
                    </a:lnTo>
                    <a:lnTo>
                      <a:pt x="568" y="0"/>
                    </a:lnTo>
                    <a:cubicBezTo>
                      <a:pt x="526" y="11"/>
                      <a:pt x="495" y="33"/>
                      <a:pt x="495" y="51"/>
                    </a:cubicBezTo>
                    <a:cubicBezTo>
                      <a:pt x="495" y="68"/>
                      <a:pt x="576" y="99"/>
                      <a:pt x="571" y="105"/>
                    </a:cubicBezTo>
                    <a:lnTo>
                      <a:pt x="466" y="90"/>
                    </a:lnTo>
                    <a:lnTo>
                      <a:pt x="0" y="91"/>
                    </a:lnTo>
                    <a:lnTo>
                      <a:pt x="0" y="13"/>
                    </a:lnTo>
                    <a:close/>
                  </a:path>
                </a:pathLst>
              </a:custGeom>
              <a:gradFill rotWithShape="0">
                <a:gsLst>
                  <a:gs pos="0">
                    <a:schemeClr val="folHlink"/>
                  </a:gs>
                  <a:gs pos="50000">
                    <a:srgbClr val="FFFFFF"/>
                  </a:gs>
                  <a:gs pos="100000">
                    <a:schemeClr val="folHlink"/>
                  </a:gs>
                </a:gsLst>
                <a:lin ang="5400000" scaled="1"/>
              </a:gradFill>
              <a:ln w="9525" cap="flat" cmpd="sng">
                <a:solidFill>
                  <a:schemeClr val="tx1"/>
                </a:solidFill>
                <a:round/>
                <a:headEnd/>
                <a:tailEnd/>
              </a:ln>
              <a:effectLst/>
            </p:spPr>
            <p:txBody>
              <a:bodyPr wrap="none" anchor="ctr"/>
              <a:lstStyle/>
              <a:p>
                <a:pPr>
                  <a:defRPr/>
                </a:pPr>
                <a:endParaRPr lang="zh-CN" altLang="en-US"/>
              </a:p>
            </p:txBody>
          </p:sp>
          <p:sp>
            <p:nvSpPr>
              <p:cNvPr id="468004" name="未知"/>
              <p:cNvSpPr>
                <a:spLocks/>
              </p:cNvSpPr>
              <p:nvPr/>
            </p:nvSpPr>
            <p:spPr bwMode="auto">
              <a:xfrm>
                <a:off x="465" y="0"/>
                <a:ext cx="227" cy="105"/>
              </a:xfrm>
              <a:custGeom>
                <a:avLst/>
                <a:gdLst/>
                <a:ahLst/>
                <a:cxnLst>
                  <a:cxn ang="0">
                    <a:pos x="225" y="27"/>
                  </a:cxn>
                  <a:cxn ang="0">
                    <a:pos x="104" y="0"/>
                  </a:cxn>
                  <a:cxn ang="0">
                    <a:pos x="1" y="51"/>
                  </a:cxn>
                  <a:cxn ang="0">
                    <a:pos x="98" y="105"/>
                  </a:cxn>
                  <a:cxn ang="0">
                    <a:pos x="227" y="78"/>
                  </a:cxn>
                  <a:cxn ang="0">
                    <a:pos x="225" y="27"/>
                  </a:cxn>
                </a:cxnLst>
                <a:rect l="0" t="0" r="r" b="b"/>
                <a:pathLst>
                  <a:path w="227" h="105">
                    <a:moveTo>
                      <a:pt x="225" y="27"/>
                    </a:moveTo>
                    <a:lnTo>
                      <a:pt x="104" y="0"/>
                    </a:lnTo>
                    <a:cubicBezTo>
                      <a:pt x="48" y="12"/>
                      <a:pt x="3" y="33"/>
                      <a:pt x="1" y="51"/>
                    </a:cubicBezTo>
                    <a:cubicBezTo>
                      <a:pt x="0" y="68"/>
                      <a:pt x="60" y="101"/>
                      <a:pt x="98" y="105"/>
                    </a:cubicBezTo>
                    <a:lnTo>
                      <a:pt x="227" y="78"/>
                    </a:lnTo>
                    <a:lnTo>
                      <a:pt x="225" y="27"/>
                    </a:lnTo>
                    <a:close/>
                  </a:path>
                </a:pathLst>
              </a:custGeom>
              <a:gradFill rotWithShape="0">
                <a:gsLst>
                  <a:gs pos="0">
                    <a:schemeClr val="folHlink"/>
                  </a:gs>
                  <a:gs pos="50000">
                    <a:srgbClr val="FFFFFF"/>
                  </a:gs>
                  <a:gs pos="100000">
                    <a:schemeClr val="folHlink"/>
                  </a:gs>
                </a:gsLst>
                <a:lin ang="5400000" scaled="1"/>
              </a:gradFill>
              <a:ln w="9525" cap="flat" cmpd="sng">
                <a:solidFill>
                  <a:schemeClr val="tx1"/>
                </a:solidFill>
                <a:round/>
                <a:headEnd/>
                <a:tailEnd/>
              </a:ln>
              <a:effectLst/>
            </p:spPr>
            <p:txBody>
              <a:bodyPr wrap="none" anchor="ctr"/>
              <a:lstStyle/>
              <a:p>
                <a:pPr>
                  <a:defRPr/>
                </a:pPr>
                <a:endParaRPr lang="zh-CN" altLang="en-US"/>
              </a:p>
            </p:txBody>
          </p:sp>
        </p:grpSp>
      </p:grpSp>
      <p:sp>
        <p:nvSpPr>
          <p:cNvPr id="40967" name="Rectangle 39"/>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42927514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67970"/>
                                        </p:tgtEl>
                                        <p:attrNameLst>
                                          <p:attrName>style.visibility</p:attrName>
                                        </p:attrNameLst>
                                      </p:cBhvr>
                                      <p:to>
                                        <p:strVal val="visible"/>
                                      </p:to>
                                    </p:set>
                                    <p:anim calcmode="lin" valueType="num">
                                      <p:cBhvr additive="base">
                                        <p:cTn id="19" dur="500" fill="hold"/>
                                        <p:tgtEl>
                                          <p:spTgt spid="467970"/>
                                        </p:tgtEl>
                                        <p:attrNameLst>
                                          <p:attrName>ppt_x</p:attrName>
                                        </p:attrNameLst>
                                      </p:cBhvr>
                                      <p:tavLst>
                                        <p:tav tm="0">
                                          <p:val>
                                            <p:strVal val="1+#ppt_w/2"/>
                                          </p:val>
                                        </p:tav>
                                        <p:tav tm="100000">
                                          <p:val>
                                            <p:strVal val="#ppt_x"/>
                                          </p:val>
                                        </p:tav>
                                      </p:tavLst>
                                    </p:anim>
                                    <p:anim calcmode="lin" valueType="num">
                                      <p:cBhvr additive="base">
                                        <p:cTn id="20" dur="500" fill="hold"/>
                                        <p:tgtEl>
                                          <p:spTgt spid="46797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carbrake.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ox(out)">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1+#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0" grpId="0" bldLvl="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271588" y="1952625"/>
            <a:ext cx="6096001"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30000"/>
              </a:lnSpc>
              <a:buFont typeface="Wingdings" panose="05000000000000000000" pitchFamily="2" charset="2"/>
              <a:buNone/>
            </a:pPr>
            <a:r>
              <a:rPr kumimoji="1" lang="zh-CN" altLang="en-US" sz="2800">
                <a:latin typeface="Arial" panose="020B0604020202020204" pitchFamily="34" charset="0"/>
              </a:rPr>
              <a:t>        电烙铁</a:t>
            </a:r>
            <a:r>
              <a:rPr kumimoji="1" lang="en-US" altLang="zh-CN" sz="2800">
                <a:latin typeface="Arial" panose="020B0604020202020204" pitchFamily="34" charset="0"/>
              </a:rPr>
              <a:t>:   </a:t>
            </a:r>
            <a:r>
              <a:rPr kumimoji="1" lang="zh-CN" altLang="en-US" sz="2800">
                <a:latin typeface="Arial" panose="020B0604020202020204" pitchFamily="34" charset="0"/>
              </a:rPr>
              <a:t>内热式、 外热式；</a:t>
            </a:r>
          </a:p>
          <a:p>
            <a:pPr eaLnBrk="1" hangingPunct="1">
              <a:lnSpc>
                <a:spcPct val="130000"/>
              </a:lnSpc>
            </a:pPr>
            <a:r>
              <a:rPr kumimoji="1" lang="zh-CN" altLang="en-US" sz="2800">
                <a:latin typeface="Arial" panose="020B0604020202020204" pitchFamily="34" charset="0"/>
              </a:rPr>
              <a:t>        斜口钳：用于剪元件的引脚</a:t>
            </a:r>
            <a:r>
              <a:rPr kumimoji="1" lang="en-US" altLang="zh-CN" sz="2800">
                <a:latin typeface="Arial" panose="020B0604020202020204" pitchFamily="34" charset="0"/>
              </a:rPr>
              <a:t>;</a:t>
            </a:r>
          </a:p>
          <a:p>
            <a:pPr eaLnBrk="1" hangingPunct="1">
              <a:lnSpc>
                <a:spcPct val="130000"/>
              </a:lnSpc>
            </a:pPr>
            <a:r>
              <a:rPr kumimoji="1" lang="en-US" altLang="zh-CN" sz="2800">
                <a:latin typeface="Arial" panose="020B0604020202020204" pitchFamily="34" charset="0"/>
              </a:rPr>
              <a:t>        </a:t>
            </a:r>
            <a:r>
              <a:rPr kumimoji="1" lang="zh-CN" altLang="en-US" sz="2800">
                <a:latin typeface="Arial" panose="020B0604020202020204" pitchFamily="34" charset="0"/>
              </a:rPr>
              <a:t>尖嘴钳：用于元件整形</a:t>
            </a:r>
            <a:r>
              <a:rPr kumimoji="1" lang="en-US" altLang="zh-CN" sz="2800">
                <a:latin typeface="Arial" panose="020B0604020202020204" pitchFamily="34" charset="0"/>
              </a:rPr>
              <a:t>;</a:t>
            </a:r>
          </a:p>
          <a:p>
            <a:pPr eaLnBrk="1" hangingPunct="1">
              <a:lnSpc>
                <a:spcPct val="130000"/>
              </a:lnSpc>
            </a:pPr>
            <a:r>
              <a:rPr kumimoji="1" lang="en-US" altLang="zh-CN" sz="2800">
                <a:latin typeface="Arial" panose="020B0604020202020204" pitchFamily="34" charset="0"/>
              </a:rPr>
              <a:t>        </a:t>
            </a:r>
            <a:r>
              <a:rPr kumimoji="1" lang="zh-CN" altLang="en-US" sz="2800">
                <a:latin typeface="Arial" panose="020B0604020202020204" pitchFamily="34" charset="0"/>
              </a:rPr>
              <a:t>拨线钳、螺丝刀、镊子、剪刀、</a:t>
            </a:r>
          </a:p>
          <a:p>
            <a:pPr eaLnBrk="1" hangingPunct="1">
              <a:lnSpc>
                <a:spcPct val="130000"/>
              </a:lnSpc>
            </a:pPr>
            <a:r>
              <a:rPr kumimoji="1" lang="zh-CN" altLang="en-US" sz="2800">
                <a:latin typeface="Arial" panose="020B0604020202020204" pitchFamily="34" charset="0"/>
              </a:rPr>
              <a:t>        刮刀、锉刀等等。</a:t>
            </a:r>
          </a:p>
        </p:txBody>
      </p:sp>
      <p:pic>
        <p:nvPicPr>
          <p:cNvPr id="13315" name="Picture 3" descr="http://www.chinalaode.com/img0/ll-111.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212013" y="1016000"/>
            <a:ext cx="2686050" cy="3124200"/>
          </a:xfrm>
          <a:prstGeom prst="rect">
            <a:avLst/>
          </a:prstGeom>
          <a:solidFill>
            <a:srgbClr val="B5F1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316" name="Picture 4" descr="http://www.chinakong.net/artical/yibiao/271-y-3.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959600" y="4149725"/>
            <a:ext cx="2971800" cy="2146300"/>
          </a:xfrm>
          <a:prstGeom prst="rect">
            <a:avLst/>
          </a:prstGeom>
          <a:solidFill>
            <a:srgbClr val="B5F1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31110" name="AutoShape 6"/>
          <p:cNvSpPr>
            <a:spLocks noChangeArrowheads="1"/>
          </p:cNvSpPr>
          <p:nvPr/>
        </p:nvSpPr>
        <p:spPr bwMode="gray">
          <a:xfrm>
            <a:off x="1882776" y="1233488"/>
            <a:ext cx="201771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焊接工具 </a:t>
            </a:r>
          </a:p>
        </p:txBody>
      </p:sp>
      <p:sp>
        <p:nvSpPr>
          <p:cNvPr id="41990" name="Rectangle 8"/>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2106823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linds(horizontal)">
                                      <p:cBhvr>
                                        <p:cTn id="7" dur="500"/>
                                        <p:tgtEl>
                                          <p:spTgt spid="13314"/>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3315"/>
                                        </p:tgtEl>
                                        <p:attrNameLst>
                                          <p:attrName>style.visibility</p:attrName>
                                        </p:attrNameLst>
                                      </p:cBhvr>
                                      <p:to>
                                        <p:strVal val="visible"/>
                                      </p:to>
                                    </p:set>
                                    <p:animEffect transition="in" filter="blinds(horizontal)">
                                      <p:cBhvr>
                                        <p:cTn id="11" dur="500"/>
                                        <p:tgtEl>
                                          <p:spTgt spid="13315"/>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316"/>
                                        </p:tgtEl>
                                        <p:attrNameLst>
                                          <p:attrName>style.visibility</p:attrName>
                                        </p:attrNameLst>
                                      </p:cBhvr>
                                      <p:to>
                                        <p:strVal val="visible"/>
                                      </p:to>
                                    </p:set>
                                    <p:animEffect transition="in" filter="blinds(horizontal)">
                                      <p:cBhvr>
                                        <p:cTn id="15"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0" name="Picture 4"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1808163"/>
            <a:ext cx="6553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4113213"/>
            <a:ext cx="62484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2" name="AutoShape 6"/>
          <p:cNvSpPr>
            <a:spLocks noChangeArrowheads="1"/>
          </p:cNvSpPr>
          <p:nvPr/>
        </p:nvSpPr>
        <p:spPr bwMode="auto">
          <a:xfrm>
            <a:off x="7248526" y="4138613"/>
            <a:ext cx="2879725" cy="762000"/>
          </a:xfrm>
          <a:prstGeom prst="wedgeEllipseCallout">
            <a:avLst>
              <a:gd name="adj1" fmla="val -63120"/>
              <a:gd name="adj2" fmla="val 70000"/>
            </a:avLst>
          </a:prstGeom>
          <a:solidFill>
            <a:schemeClr val="accent1"/>
          </a:solidFill>
          <a:ln w="12700">
            <a:solidFill>
              <a:schemeClr val="tx1"/>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kumimoji="1" lang="zh-CN" altLang="en-US" sz="2400">
                <a:solidFill>
                  <a:srgbClr val="CC3300"/>
                </a:solidFill>
                <a:latin typeface="Arial" panose="020B0604020202020204" pitchFamily="34" charset="0"/>
              </a:rPr>
              <a:t>外热式电烙铁</a:t>
            </a:r>
          </a:p>
        </p:txBody>
      </p:sp>
      <p:sp>
        <p:nvSpPr>
          <p:cNvPr id="86023" name="AutoShape 7"/>
          <p:cNvSpPr>
            <a:spLocks noChangeArrowheads="1"/>
          </p:cNvSpPr>
          <p:nvPr/>
        </p:nvSpPr>
        <p:spPr bwMode="auto">
          <a:xfrm>
            <a:off x="7356475" y="1665288"/>
            <a:ext cx="2844800" cy="762000"/>
          </a:xfrm>
          <a:prstGeom prst="wedgeEllipseCallout">
            <a:avLst>
              <a:gd name="adj1" fmla="val -67856"/>
              <a:gd name="adj2" fmla="val 99792"/>
            </a:avLst>
          </a:prstGeom>
          <a:solidFill>
            <a:schemeClr val="accent1"/>
          </a:solidFill>
          <a:ln w="12700">
            <a:solidFill>
              <a:schemeClr val="tx1"/>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kumimoji="1" lang="zh-CN" altLang="en-US" sz="2400">
                <a:solidFill>
                  <a:srgbClr val="CC3300"/>
                </a:solidFill>
                <a:latin typeface="Arial" panose="020B0604020202020204" pitchFamily="34" charset="0"/>
              </a:rPr>
              <a:t>内热式电烙铁</a:t>
            </a:r>
          </a:p>
        </p:txBody>
      </p:sp>
      <p:sp>
        <p:nvSpPr>
          <p:cNvPr id="432135" name="AutoShape 7"/>
          <p:cNvSpPr>
            <a:spLocks noChangeArrowheads="1"/>
          </p:cNvSpPr>
          <p:nvPr/>
        </p:nvSpPr>
        <p:spPr bwMode="gray">
          <a:xfrm>
            <a:off x="1811338" y="1196975"/>
            <a:ext cx="2017712"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电烙铁 </a:t>
            </a:r>
          </a:p>
        </p:txBody>
      </p:sp>
      <p:sp>
        <p:nvSpPr>
          <p:cNvPr id="43015" name="Rectangle 9"/>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4578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dissolve">
                                      <p:cBhvr>
                                        <p:cTn id="7" dur="500"/>
                                        <p:tgtEl>
                                          <p:spTgt spid="860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2" fill="hold" grpId="0" nodeType="clickEffect">
                                  <p:stCondLst>
                                    <p:cond delay="0"/>
                                  </p:stCondLst>
                                  <p:childTnLst>
                                    <p:set>
                                      <p:cBhvr>
                                        <p:cTn id="11" dur="1" fill="hold">
                                          <p:stCondLst>
                                            <p:cond delay="0"/>
                                          </p:stCondLst>
                                        </p:cTn>
                                        <p:tgtEl>
                                          <p:spTgt spid="86023"/>
                                        </p:tgtEl>
                                        <p:attrNameLst>
                                          <p:attrName>style.visibility</p:attrName>
                                        </p:attrNameLst>
                                      </p:cBhvr>
                                      <p:to>
                                        <p:strVal val="visible"/>
                                      </p:to>
                                    </p:set>
                                    <p:anim calcmode="lin" valueType="num">
                                      <p:cBhvr>
                                        <p:cTn id="12" dur="500" fill="hold"/>
                                        <p:tgtEl>
                                          <p:spTgt spid="86023"/>
                                        </p:tgtEl>
                                        <p:attrNameLst>
                                          <p:attrName>ppt_x</p:attrName>
                                        </p:attrNameLst>
                                      </p:cBhvr>
                                      <p:tavLst>
                                        <p:tav tm="0">
                                          <p:val>
                                            <p:strVal val="#ppt_x+#ppt_w/2"/>
                                          </p:val>
                                        </p:tav>
                                        <p:tav tm="100000">
                                          <p:val>
                                            <p:strVal val="#ppt_x"/>
                                          </p:val>
                                        </p:tav>
                                      </p:tavLst>
                                    </p:anim>
                                    <p:anim calcmode="lin" valueType="num">
                                      <p:cBhvr>
                                        <p:cTn id="13" dur="500" fill="hold"/>
                                        <p:tgtEl>
                                          <p:spTgt spid="86023"/>
                                        </p:tgtEl>
                                        <p:attrNameLst>
                                          <p:attrName>ppt_y</p:attrName>
                                        </p:attrNameLst>
                                      </p:cBhvr>
                                      <p:tavLst>
                                        <p:tav tm="0">
                                          <p:val>
                                            <p:strVal val="#ppt_y"/>
                                          </p:val>
                                        </p:tav>
                                        <p:tav tm="100000">
                                          <p:val>
                                            <p:strVal val="#ppt_y"/>
                                          </p:val>
                                        </p:tav>
                                      </p:tavLst>
                                    </p:anim>
                                    <p:anim calcmode="lin" valueType="num">
                                      <p:cBhvr>
                                        <p:cTn id="14" dur="500" fill="hold"/>
                                        <p:tgtEl>
                                          <p:spTgt spid="86023"/>
                                        </p:tgtEl>
                                        <p:attrNameLst>
                                          <p:attrName>ppt_w</p:attrName>
                                        </p:attrNameLst>
                                      </p:cBhvr>
                                      <p:tavLst>
                                        <p:tav tm="0">
                                          <p:val>
                                            <p:fltVal val="0"/>
                                          </p:val>
                                        </p:tav>
                                        <p:tav tm="100000">
                                          <p:val>
                                            <p:strVal val="#ppt_w"/>
                                          </p:val>
                                        </p:tav>
                                      </p:tavLst>
                                    </p:anim>
                                    <p:anim calcmode="lin" valueType="num">
                                      <p:cBhvr>
                                        <p:cTn id="15" dur="500" fill="hold"/>
                                        <p:tgtEl>
                                          <p:spTgt spid="86023"/>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500"/>
                            </p:stCondLst>
                            <p:childTnLst>
                              <p:par>
                                <p:cTn id="17" presetID="9" presetClass="entr" presetSubtype="0" fill="hold" nodeType="afterEffect">
                                  <p:stCondLst>
                                    <p:cond delay="2000"/>
                                  </p:stCondLst>
                                  <p:childTnLst>
                                    <p:set>
                                      <p:cBhvr>
                                        <p:cTn id="18" dur="1" fill="hold">
                                          <p:stCondLst>
                                            <p:cond delay="0"/>
                                          </p:stCondLst>
                                        </p:cTn>
                                        <p:tgtEl>
                                          <p:spTgt spid="86021"/>
                                        </p:tgtEl>
                                        <p:attrNameLst>
                                          <p:attrName>style.visibility</p:attrName>
                                        </p:attrNameLst>
                                      </p:cBhvr>
                                      <p:to>
                                        <p:strVal val="visible"/>
                                      </p:to>
                                    </p:set>
                                    <p:animEffect transition="in" filter="dissolve">
                                      <p:cBhvr>
                                        <p:cTn id="19" dur="500"/>
                                        <p:tgtEl>
                                          <p:spTgt spid="8602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86022"/>
                                        </p:tgtEl>
                                        <p:attrNameLst>
                                          <p:attrName>style.visibility</p:attrName>
                                        </p:attrNameLst>
                                      </p:cBhvr>
                                      <p:to>
                                        <p:strVal val="visible"/>
                                      </p:to>
                                    </p:set>
                                    <p:animEffect transition="in" filter="dissolve">
                                      <p:cBhvr>
                                        <p:cTn id="24"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animBg="1" autoUpdateAnimBg="0"/>
      <p:bldP spid="8602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5" name="AutoShape 3"/>
          <p:cNvSpPr>
            <a:spLocks noChangeArrowheads="1"/>
          </p:cNvSpPr>
          <p:nvPr/>
        </p:nvSpPr>
        <p:spPr bwMode="gray">
          <a:xfrm>
            <a:off x="1882776" y="1233488"/>
            <a:ext cx="201771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烙铁头 </a:t>
            </a:r>
          </a:p>
        </p:txBody>
      </p:sp>
      <p:pic>
        <p:nvPicPr>
          <p:cNvPr id="87044" name="Picture 4"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1916113"/>
            <a:ext cx="3733800"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038601"/>
            <a:ext cx="3657600"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AutoShape 6"/>
          <p:cNvSpPr>
            <a:spLocks noChangeArrowheads="1"/>
          </p:cNvSpPr>
          <p:nvPr/>
        </p:nvSpPr>
        <p:spPr bwMode="auto">
          <a:xfrm>
            <a:off x="6888163" y="2600325"/>
            <a:ext cx="2209800" cy="1143000"/>
          </a:xfrm>
          <a:prstGeom prst="wedgeEllipseCallout">
            <a:avLst>
              <a:gd name="adj1" fmla="val -113792"/>
              <a:gd name="adj2" fmla="val -32500"/>
            </a:avLst>
          </a:prstGeom>
          <a:solidFill>
            <a:schemeClr val="bg2"/>
          </a:solidFill>
          <a:ln w="12700">
            <a:solidFill>
              <a:schemeClr val="tx1"/>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kumimoji="1" lang="zh-CN" altLang="en-US" sz="2400">
                <a:solidFill>
                  <a:srgbClr val="FFFFCC"/>
                </a:solidFill>
                <a:latin typeface="Arial" panose="020B0604020202020204" pitchFamily="34" charset="0"/>
              </a:rPr>
              <a:t>外热式</a:t>
            </a:r>
          </a:p>
          <a:p>
            <a:pPr algn="ctr" eaLnBrk="1" hangingPunct="1"/>
            <a:r>
              <a:rPr kumimoji="1" lang="zh-CN" altLang="en-US" sz="2400">
                <a:solidFill>
                  <a:srgbClr val="FFFFCC"/>
                </a:solidFill>
                <a:latin typeface="Arial" panose="020B0604020202020204" pitchFamily="34" charset="0"/>
              </a:rPr>
              <a:t>电烙铁头</a:t>
            </a:r>
          </a:p>
        </p:txBody>
      </p:sp>
      <p:sp>
        <p:nvSpPr>
          <p:cNvPr id="87047" name="AutoShape 7"/>
          <p:cNvSpPr>
            <a:spLocks noChangeArrowheads="1"/>
          </p:cNvSpPr>
          <p:nvPr/>
        </p:nvSpPr>
        <p:spPr bwMode="auto">
          <a:xfrm>
            <a:off x="3581400" y="4953000"/>
            <a:ext cx="1981200" cy="1066800"/>
          </a:xfrm>
          <a:prstGeom prst="wedgeEllipseCallout">
            <a:avLst>
              <a:gd name="adj1" fmla="val 119472"/>
              <a:gd name="adj2" fmla="val -53273"/>
            </a:avLst>
          </a:prstGeom>
          <a:solidFill>
            <a:schemeClr val="bg2"/>
          </a:solidFill>
          <a:ln w="12700">
            <a:solidFill>
              <a:schemeClr val="tx1"/>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kumimoji="1" lang="zh-CN" altLang="en-US" sz="2400">
                <a:solidFill>
                  <a:srgbClr val="FFFFCC"/>
                </a:solidFill>
                <a:latin typeface="Arial" panose="020B0604020202020204" pitchFamily="34" charset="0"/>
              </a:rPr>
              <a:t>内热式</a:t>
            </a:r>
          </a:p>
          <a:p>
            <a:pPr algn="ctr" eaLnBrk="1" hangingPunct="1"/>
            <a:r>
              <a:rPr kumimoji="1" lang="zh-CN" altLang="en-US" sz="2400">
                <a:solidFill>
                  <a:srgbClr val="FFFFCC"/>
                </a:solidFill>
                <a:latin typeface="Arial" panose="020B0604020202020204" pitchFamily="34" charset="0"/>
              </a:rPr>
              <a:t>电烙铁头</a:t>
            </a:r>
          </a:p>
        </p:txBody>
      </p:sp>
      <p:sp>
        <p:nvSpPr>
          <p:cNvPr id="44039" name="Rectangle 9"/>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2373510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87044"/>
                                        </p:tgtEl>
                                        <p:attrNameLst>
                                          <p:attrName>style.visibility</p:attrName>
                                        </p:attrNameLst>
                                      </p:cBhvr>
                                      <p:to>
                                        <p:strVal val="visible"/>
                                      </p:to>
                                    </p:set>
                                    <p:animEffect transition="in" filter="barn(outVertical)">
                                      <p:cBhvr>
                                        <p:cTn id="7" dur="500"/>
                                        <p:tgtEl>
                                          <p:spTgt spid="87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2" fill="hold" grpId="0" nodeType="clickEffect">
                                  <p:stCondLst>
                                    <p:cond delay="0"/>
                                  </p:stCondLst>
                                  <p:childTnLst>
                                    <p:set>
                                      <p:cBhvr>
                                        <p:cTn id="11" dur="1" fill="hold">
                                          <p:stCondLst>
                                            <p:cond delay="0"/>
                                          </p:stCondLst>
                                        </p:cTn>
                                        <p:tgtEl>
                                          <p:spTgt spid="87046"/>
                                        </p:tgtEl>
                                        <p:attrNameLst>
                                          <p:attrName>style.visibility</p:attrName>
                                        </p:attrNameLst>
                                      </p:cBhvr>
                                      <p:to>
                                        <p:strVal val="visible"/>
                                      </p:to>
                                    </p:set>
                                    <p:anim calcmode="lin" valueType="num">
                                      <p:cBhvr>
                                        <p:cTn id="12" dur="500" fill="hold"/>
                                        <p:tgtEl>
                                          <p:spTgt spid="87046"/>
                                        </p:tgtEl>
                                        <p:attrNameLst>
                                          <p:attrName>ppt_x</p:attrName>
                                        </p:attrNameLst>
                                      </p:cBhvr>
                                      <p:tavLst>
                                        <p:tav tm="0">
                                          <p:val>
                                            <p:strVal val="#ppt_x+#ppt_w/2"/>
                                          </p:val>
                                        </p:tav>
                                        <p:tav tm="100000">
                                          <p:val>
                                            <p:strVal val="#ppt_x"/>
                                          </p:val>
                                        </p:tav>
                                      </p:tavLst>
                                    </p:anim>
                                    <p:anim calcmode="lin" valueType="num">
                                      <p:cBhvr>
                                        <p:cTn id="13" dur="500" fill="hold"/>
                                        <p:tgtEl>
                                          <p:spTgt spid="87046"/>
                                        </p:tgtEl>
                                        <p:attrNameLst>
                                          <p:attrName>ppt_y</p:attrName>
                                        </p:attrNameLst>
                                      </p:cBhvr>
                                      <p:tavLst>
                                        <p:tav tm="0">
                                          <p:val>
                                            <p:strVal val="#ppt_y"/>
                                          </p:val>
                                        </p:tav>
                                        <p:tav tm="100000">
                                          <p:val>
                                            <p:strVal val="#ppt_y"/>
                                          </p:val>
                                        </p:tav>
                                      </p:tavLst>
                                    </p:anim>
                                    <p:anim calcmode="lin" valueType="num">
                                      <p:cBhvr>
                                        <p:cTn id="14" dur="500" fill="hold"/>
                                        <p:tgtEl>
                                          <p:spTgt spid="87046"/>
                                        </p:tgtEl>
                                        <p:attrNameLst>
                                          <p:attrName>ppt_w</p:attrName>
                                        </p:attrNameLst>
                                      </p:cBhvr>
                                      <p:tavLst>
                                        <p:tav tm="0">
                                          <p:val>
                                            <p:fltVal val="0"/>
                                          </p:val>
                                        </p:tav>
                                        <p:tav tm="100000">
                                          <p:val>
                                            <p:strVal val="#ppt_w"/>
                                          </p:val>
                                        </p:tav>
                                      </p:tavLst>
                                    </p:anim>
                                    <p:anim calcmode="lin" valueType="num">
                                      <p:cBhvr>
                                        <p:cTn id="15" dur="500" fill="hold"/>
                                        <p:tgtEl>
                                          <p:spTgt spid="87046"/>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500"/>
                            </p:stCondLst>
                            <p:childTnLst>
                              <p:par>
                                <p:cTn id="17" presetID="16" presetClass="entr" presetSubtype="37" fill="hold" nodeType="afterEffect">
                                  <p:stCondLst>
                                    <p:cond delay="0"/>
                                  </p:stCondLst>
                                  <p:childTnLst>
                                    <p:set>
                                      <p:cBhvr>
                                        <p:cTn id="18" dur="1" fill="hold">
                                          <p:stCondLst>
                                            <p:cond delay="0"/>
                                          </p:stCondLst>
                                        </p:cTn>
                                        <p:tgtEl>
                                          <p:spTgt spid="87045"/>
                                        </p:tgtEl>
                                        <p:attrNameLst>
                                          <p:attrName>style.visibility</p:attrName>
                                        </p:attrNameLst>
                                      </p:cBhvr>
                                      <p:to>
                                        <p:strVal val="visible"/>
                                      </p:to>
                                    </p:set>
                                    <p:animEffect transition="in" filter="barn(outVertical)">
                                      <p:cBhvr>
                                        <p:cTn id="19" dur="500"/>
                                        <p:tgtEl>
                                          <p:spTgt spid="8704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2" fill="hold" grpId="0" nodeType="clickEffect">
                                  <p:stCondLst>
                                    <p:cond delay="0"/>
                                  </p:stCondLst>
                                  <p:childTnLst>
                                    <p:set>
                                      <p:cBhvr>
                                        <p:cTn id="23" dur="1" fill="hold">
                                          <p:stCondLst>
                                            <p:cond delay="0"/>
                                          </p:stCondLst>
                                        </p:cTn>
                                        <p:tgtEl>
                                          <p:spTgt spid="87047"/>
                                        </p:tgtEl>
                                        <p:attrNameLst>
                                          <p:attrName>style.visibility</p:attrName>
                                        </p:attrNameLst>
                                      </p:cBhvr>
                                      <p:to>
                                        <p:strVal val="visible"/>
                                      </p:to>
                                    </p:set>
                                    <p:anim calcmode="lin" valueType="num">
                                      <p:cBhvr>
                                        <p:cTn id="24" dur="500" fill="hold"/>
                                        <p:tgtEl>
                                          <p:spTgt spid="87047"/>
                                        </p:tgtEl>
                                        <p:attrNameLst>
                                          <p:attrName>ppt_x</p:attrName>
                                        </p:attrNameLst>
                                      </p:cBhvr>
                                      <p:tavLst>
                                        <p:tav tm="0">
                                          <p:val>
                                            <p:strVal val="#ppt_x+#ppt_w/2"/>
                                          </p:val>
                                        </p:tav>
                                        <p:tav tm="100000">
                                          <p:val>
                                            <p:strVal val="#ppt_x"/>
                                          </p:val>
                                        </p:tav>
                                      </p:tavLst>
                                    </p:anim>
                                    <p:anim calcmode="lin" valueType="num">
                                      <p:cBhvr>
                                        <p:cTn id="25" dur="500" fill="hold"/>
                                        <p:tgtEl>
                                          <p:spTgt spid="87047"/>
                                        </p:tgtEl>
                                        <p:attrNameLst>
                                          <p:attrName>ppt_y</p:attrName>
                                        </p:attrNameLst>
                                      </p:cBhvr>
                                      <p:tavLst>
                                        <p:tav tm="0">
                                          <p:val>
                                            <p:strVal val="#ppt_y"/>
                                          </p:val>
                                        </p:tav>
                                        <p:tav tm="100000">
                                          <p:val>
                                            <p:strVal val="#ppt_y"/>
                                          </p:val>
                                        </p:tav>
                                      </p:tavLst>
                                    </p:anim>
                                    <p:anim calcmode="lin" valueType="num">
                                      <p:cBhvr>
                                        <p:cTn id="26" dur="500" fill="hold"/>
                                        <p:tgtEl>
                                          <p:spTgt spid="87047"/>
                                        </p:tgtEl>
                                        <p:attrNameLst>
                                          <p:attrName>ppt_w</p:attrName>
                                        </p:attrNameLst>
                                      </p:cBhvr>
                                      <p:tavLst>
                                        <p:tav tm="0">
                                          <p:val>
                                            <p:fltVal val="0"/>
                                          </p:val>
                                        </p:tav>
                                        <p:tav tm="100000">
                                          <p:val>
                                            <p:strVal val="#ppt_w"/>
                                          </p:val>
                                        </p:tav>
                                      </p:tavLst>
                                    </p:anim>
                                    <p:anim calcmode="lin" valueType="num">
                                      <p:cBhvr>
                                        <p:cTn id="27" dur="500" fill="hold"/>
                                        <p:tgtEl>
                                          <p:spTgt spid="8704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6" grpId="0" animBg="1" autoUpdateAnimBg="0"/>
      <p:bldP spid="8704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烙铁头种类"/>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3888" y="2695576"/>
            <a:ext cx="3560762" cy="2405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Rectangle 12"/>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
        <p:nvSpPr>
          <p:cNvPr id="45059" name="AutoShape 3"/>
          <p:cNvSpPr>
            <a:spLocks noChangeArrowheads="1"/>
          </p:cNvSpPr>
          <p:nvPr/>
        </p:nvSpPr>
        <p:spPr bwMode="auto">
          <a:xfrm>
            <a:off x="6858000" y="2209800"/>
            <a:ext cx="1524000" cy="685800"/>
          </a:xfrm>
          <a:prstGeom prst="wedgeRectCallout">
            <a:avLst>
              <a:gd name="adj1" fmla="val -86412"/>
              <a:gd name="adj2" fmla="val 86574"/>
            </a:avLst>
          </a:prstGeom>
          <a:solidFill>
            <a:srgbClr val="FF66CC"/>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1800" b="0">
                <a:latin typeface="Arial" panose="020B0604020202020204" pitchFamily="34" charset="0"/>
              </a:rPr>
              <a:t>尖头式（I）</a:t>
            </a:r>
          </a:p>
        </p:txBody>
      </p:sp>
      <p:sp>
        <p:nvSpPr>
          <p:cNvPr id="45060" name="AutoShape 4"/>
          <p:cNvSpPr>
            <a:spLocks noChangeArrowheads="1"/>
          </p:cNvSpPr>
          <p:nvPr/>
        </p:nvSpPr>
        <p:spPr bwMode="auto">
          <a:xfrm>
            <a:off x="8229600" y="3581400"/>
            <a:ext cx="1524000" cy="685800"/>
          </a:xfrm>
          <a:prstGeom prst="wedgeRectCallout">
            <a:avLst>
              <a:gd name="adj1" fmla="val -187500"/>
              <a:gd name="adj2" fmla="val -69907"/>
            </a:avLst>
          </a:prstGeom>
          <a:solidFill>
            <a:srgbClr val="FF66CC"/>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1800" b="0">
                <a:latin typeface="Arial" panose="020B0604020202020204" pitchFamily="34" charset="0"/>
              </a:rPr>
              <a:t> 圆头式（B）</a:t>
            </a:r>
          </a:p>
        </p:txBody>
      </p:sp>
      <p:sp>
        <p:nvSpPr>
          <p:cNvPr id="45061" name="AutoShape 5"/>
          <p:cNvSpPr>
            <a:spLocks noChangeArrowheads="1"/>
          </p:cNvSpPr>
          <p:nvPr/>
        </p:nvSpPr>
        <p:spPr bwMode="auto">
          <a:xfrm>
            <a:off x="6781800" y="5029200"/>
            <a:ext cx="1524000" cy="609600"/>
          </a:xfrm>
          <a:prstGeom prst="wedgeRectCallout">
            <a:avLst>
              <a:gd name="adj1" fmla="val -87954"/>
              <a:gd name="adj2" fmla="val -215583"/>
            </a:avLst>
          </a:prstGeom>
          <a:solidFill>
            <a:srgbClr val="FF66CC"/>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1800" b="0">
                <a:latin typeface="Arial" panose="020B0604020202020204" pitchFamily="34" charset="0"/>
              </a:rPr>
              <a:t>刀口式（K）</a:t>
            </a:r>
          </a:p>
        </p:txBody>
      </p:sp>
      <p:sp>
        <p:nvSpPr>
          <p:cNvPr id="45062" name="AutoShape 6"/>
          <p:cNvSpPr>
            <a:spLocks noChangeArrowheads="1"/>
          </p:cNvSpPr>
          <p:nvPr/>
        </p:nvSpPr>
        <p:spPr bwMode="auto">
          <a:xfrm>
            <a:off x="2514600" y="3887788"/>
            <a:ext cx="1524000" cy="608012"/>
          </a:xfrm>
          <a:prstGeom prst="wedgeRectCallout">
            <a:avLst>
              <a:gd name="adj1" fmla="val 147500"/>
              <a:gd name="adj2" fmla="val -79296"/>
            </a:avLst>
          </a:prstGeom>
          <a:solidFill>
            <a:srgbClr val="FF66CC"/>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1800" b="0">
                <a:latin typeface="Arial" panose="020B0604020202020204" pitchFamily="34" charset="0"/>
              </a:rPr>
              <a:t>斜口式（C）</a:t>
            </a:r>
          </a:p>
        </p:txBody>
      </p:sp>
      <p:sp>
        <p:nvSpPr>
          <p:cNvPr id="45063" name="AutoShape 7"/>
          <p:cNvSpPr>
            <a:spLocks noChangeArrowheads="1"/>
          </p:cNvSpPr>
          <p:nvPr/>
        </p:nvSpPr>
        <p:spPr bwMode="auto">
          <a:xfrm>
            <a:off x="3429000" y="5029200"/>
            <a:ext cx="1600200" cy="533400"/>
          </a:xfrm>
          <a:prstGeom prst="wedgeRectCallout">
            <a:avLst>
              <a:gd name="adj1" fmla="val 72023"/>
              <a:gd name="adj2" fmla="val -207139"/>
            </a:avLst>
          </a:prstGeom>
          <a:solidFill>
            <a:srgbClr val="FF66CC"/>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1800" b="0">
                <a:latin typeface="Arial" panose="020B0604020202020204" pitchFamily="34" charset="0"/>
              </a:rPr>
              <a:t>斜口式（D）</a:t>
            </a:r>
          </a:p>
        </p:txBody>
      </p:sp>
      <p:sp>
        <p:nvSpPr>
          <p:cNvPr id="451594" name="AutoShape 10"/>
          <p:cNvSpPr>
            <a:spLocks noChangeArrowheads="1"/>
          </p:cNvSpPr>
          <p:nvPr/>
        </p:nvSpPr>
        <p:spPr bwMode="gray">
          <a:xfrm>
            <a:off x="1882776" y="1233488"/>
            <a:ext cx="201771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烙铁头 </a:t>
            </a:r>
          </a:p>
        </p:txBody>
      </p:sp>
    </p:spTree>
    <p:extLst>
      <p:ext uri="{BB962C8B-B14F-4D97-AF65-F5344CB8AC3E}">
        <p14:creationId xmlns:p14="http://schemas.microsoft.com/office/powerpoint/2010/main" val="8050406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9" name="AutoShape 3"/>
          <p:cNvSpPr>
            <a:spLocks noChangeArrowheads="1"/>
          </p:cNvSpPr>
          <p:nvPr/>
        </p:nvSpPr>
        <p:spPr bwMode="gray">
          <a:xfrm>
            <a:off x="2351088" y="1052513"/>
            <a:ext cx="2017712"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焊接工具 </a:t>
            </a:r>
          </a:p>
        </p:txBody>
      </p:sp>
      <p:pic>
        <p:nvPicPr>
          <p:cNvPr id="84996" name="Picture 4" descr="no-5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1700214"/>
            <a:ext cx="2916238"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5" descr="no-501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388" y="1160464"/>
            <a:ext cx="28067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Picture 6" descr="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238" y="3968751"/>
            <a:ext cx="295275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7" descr="hfc-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388" y="3573464"/>
            <a:ext cx="288290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0" name="Text Box 8" descr="蓝色砂纸"/>
          <p:cNvSpPr txBox="1">
            <a:spLocks noChangeArrowheads="1"/>
          </p:cNvSpPr>
          <p:nvPr/>
        </p:nvSpPr>
        <p:spPr bwMode="auto">
          <a:xfrm>
            <a:off x="6924676" y="5805489"/>
            <a:ext cx="1763713" cy="396875"/>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kumimoji="1" lang="zh-CN" altLang="en-US">
                <a:solidFill>
                  <a:srgbClr val="000099"/>
                </a:solidFill>
                <a:latin typeface="Arial" panose="020B0604020202020204" pitchFamily="34" charset="0"/>
              </a:rPr>
              <a:t>枪型送锡焊枪</a:t>
            </a:r>
          </a:p>
        </p:txBody>
      </p:sp>
      <p:sp>
        <p:nvSpPr>
          <p:cNvPr id="85001" name="Text Box 9" descr="蓝色砂纸"/>
          <p:cNvSpPr txBox="1">
            <a:spLocks noChangeArrowheads="1"/>
          </p:cNvSpPr>
          <p:nvPr/>
        </p:nvSpPr>
        <p:spPr bwMode="auto">
          <a:xfrm>
            <a:off x="3179763" y="5697538"/>
            <a:ext cx="1752600" cy="457200"/>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kumimoji="1" lang="zh-CN" altLang="en-US" sz="2400">
                <a:solidFill>
                  <a:srgbClr val="000099"/>
                </a:solidFill>
                <a:latin typeface="Arial" panose="020B0604020202020204" pitchFamily="34" charset="0"/>
              </a:rPr>
              <a:t>长寿电烙铁</a:t>
            </a:r>
          </a:p>
        </p:txBody>
      </p:sp>
      <p:sp>
        <p:nvSpPr>
          <p:cNvPr id="85002" name="Text Box 10" descr="蓝色砂纸"/>
          <p:cNvSpPr txBox="1">
            <a:spLocks noChangeArrowheads="1"/>
          </p:cNvSpPr>
          <p:nvPr/>
        </p:nvSpPr>
        <p:spPr bwMode="auto">
          <a:xfrm>
            <a:off x="3179763" y="3429000"/>
            <a:ext cx="1752600" cy="457200"/>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kumimoji="1" lang="zh-CN" altLang="en-US" sz="2400">
                <a:solidFill>
                  <a:srgbClr val="000099"/>
                </a:solidFill>
                <a:latin typeface="Arial" panose="020B0604020202020204" pitchFamily="34" charset="0"/>
              </a:rPr>
              <a:t>白光电烙铁</a:t>
            </a:r>
          </a:p>
        </p:txBody>
      </p:sp>
      <p:sp>
        <p:nvSpPr>
          <p:cNvPr id="85003" name="Text Box 11" descr="蓝色砂纸"/>
          <p:cNvSpPr txBox="1">
            <a:spLocks noChangeArrowheads="1"/>
          </p:cNvSpPr>
          <p:nvPr/>
        </p:nvSpPr>
        <p:spPr bwMode="auto">
          <a:xfrm>
            <a:off x="7283450" y="2816225"/>
            <a:ext cx="1752600" cy="457200"/>
          </a:xfrm>
          <a:prstGeom prst="rect">
            <a:avLst/>
          </a:prstGeom>
          <a:blipFill dpi="0" rotWithShape="0">
            <a:blip r:embed="rId6"/>
            <a:srcRect/>
            <a:tile tx="0" ty="0" sx="100000" sy="100000" flip="none" algn="tl"/>
          </a:blip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kumimoji="1" lang="zh-CN" altLang="en-US" sz="2400">
                <a:solidFill>
                  <a:srgbClr val="000099"/>
                </a:solidFill>
                <a:latin typeface="Arial" panose="020B0604020202020204" pitchFamily="34" charset="0"/>
              </a:rPr>
              <a:t>白光电烙铁</a:t>
            </a:r>
          </a:p>
        </p:txBody>
      </p:sp>
      <p:sp>
        <p:nvSpPr>
          <p:cNvPr id="46091" name="Rectangle 13"/>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1078400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dissolve">
                                      <p:cBhvr>
                                        <p:cTn id="7" dur="500"/>
                                        <p:tgtEl>
                                          <p:spTgt spid="84996"/>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84997"/>
                                        </p:tgtEl>
                                        <p:attrNameLst>
                                          <p:attrName>style.visibility</p:attrName>
                                        </p:attrNameLst>
                                      </p:cBhvr>
                                      <p:to>
                                        <p:strVal val="visible"/>
                                      </p:to>
                                    </p:set>
                                    <p:animEffect transition="in" filter="dissolve">
                                      <p:cBhvr>
                                        <p:cTn id="11" dur="500"/>
                                        <p:tgtEl>
                                          <p:spTgt spid="84997"/>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84998"/>
                                        </p:tgtEl>
                                        <p:attrNameLst>
                                          <p:attrName>style.visibility</p:attrName>
                                        </p:attrNameLst>
                                      </p:cBhvr>
                                      <p:to>
                                        <p:strVal val="visible"/>
                                      </p:to>
                                    </p:set>
                                    <p:animEffect transition="in" filter="dissolve">
                                      <p:cBhvr>
                                        <p:cTn id="15" dur="500"/>
                                        <p:tgtEl>
                                          <p:spTgt spid="84998"/>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84999"/>
                                        </p:tgtEl>
                                        <p:attrNameLst>
                                          <p:attrName>style.visibility</p:attrName>
                                        </p:attrNameLst>
                                      </p:cBhvr>
                                      <p:to>
                                        <p:strVal val="visible"/>
                                      </p:to>
                                    </p:set>
                                    <p:animEffect transition="in" filter="dissolve">
                                      <p:cBhvr>
                                        <p:cTn id="19" dur="500"/>
                                        <p:tgtEl>
                                          <p:spTgt spid="84999"/>
                                        </p:tgtEl>
                                      </p:cBhvr>
                                    </p:animEffect>
                                  </p:childTnLst>
                                </p:cTn>
                              </p:par>
                            </p:childTnLst>
                          </p:cTn>
                        </p:par>
                        <p:par>
                          <p:cTn id="20" fill="hold" nodeType="afterGroup">
                            <p:stCondLst>
                              <p:cond delay="2000"/>
                            </p:stCondLst>
                            <p:childTnLst>
                              <p:par>
                                <p:cTn id="21" presetID="9" presetClass="entr" presetSubtype="0" fill="hold" grpId="0" nodeType="afterEffect">
                                  <p:stCondLst>
                                    <p:cond delay="1000"/>
                                  </p:stCondLst>
                                  <p:childTnLst>
                                    <p:set>
                                      <p:cBhvr>
                                        <p:cTn id="22" dur="1" fill="hold">
                                          <p:stCondLst>
                                            <p:cond delay="0"/>
                                          </p:stCondLst>
                                        </p:cTn>
                                        <p:tgtEl>
                                          <p:spTgt spid="85002"/>
                                        </p:tgtEl>
                                        <p:attrNameLst>
                                          <p:attrName>style.visibility</p:attrName>
                                        </p:attrNameLst>
                                      </p:cBhvr>
                                      <p:to>
                                        <p:strVal val="visible"/>
                                      </p:to>
                                    </p:set>
                                    <p:animEffect transition="in" filter="dissolve">
                                      <p:cBhvr>
                                        <p:cTn id="23" dur="500"/>
                                        <p:tgtEl>
                                          <p:spTgt spid="85002"/>
                                        </p:tgtEl>
                                      </p:cBhvr>
                                    </p:animEffect>
                                  </p:childTnLst>
                                </p:cTn>
                              </p:par>
                            </p:childTnLst>
                          </p:cTn>
                        </p:par>
                        <p:par>
                          <p:cTn id="24" fill="hold" nodeType="afterGroup">
                            <p:stCondLst>
                              <p:cond delay="3500"/>
                            </p:stCondLst>
                            <p:childTnLst>
                              <p:par>
                                <p:cTn id="25" presetID="9" presetClass="entr" presetSubtype="0" fill="hold" grpId="0" nodeType="afterEffect">
                                  <p:stCondLst>
                                    <p:cond delay="0"/>
                                  </p:stCondLst>
                                  <p:childTnLst>
                                    <p:set>
                                      <p:cBhvr>
                                        <p:cTn id="26" dur="1" fill="hold">
                                          <p:stCondLst>
                                            <p:cond delay="0"/>
                                          </p:stCondLst>
                                        </p:cTn>
                                        <p:tgtEl>
                                          <p:spTgt spid="85003"/>
                                        </p:tgtEl>
                                        <p:attrNameLst>
                                          <p:attrName>style.visibility</p:attrName>
                                        </p:attrNameLst>
                                      </p:cBhvr>
                                      <p:to>
                                        <p:strVal val="visible"/>
                                      </p:to>
                                    </p:set>
                                    <p:animEffect transition="in" filter="dissolve">
                                      <p:cBhvr>
                                        <p:cTn id="27" dur="500"/>
                                        <p:tgtEl>
                                          <p:spTgt spid="85003"/>
                                        </p:tgtEl>
                                      </p:cBhvr>
                                    </p:animEffect>
                                  </p:childTnLst>
                                </p:cTn>
                              </p:par>
                            </p:childTnLst>
                          </p:cTn>
                        </p:par>
                        <p:par>
                          <p:cTn id="28" fill="hold" nodeType="afterGroup">
                            <p:stCondLst>
                              <p:cond delay="4000"/>
                            </p:stCondLst>
                            <p:childTnLst>
                              <p:par>
                                <p:cTn id="29" presetID="9" presetClass="entr" presetSubtype="0" fill="hold" grpId="0" nodeType="afterEffect">
                                  <p:stCondLst>
                                    <p:cond delay="0"/>
                                  </p:stCondLst>
                                  <p:childTnLst>
                                    <p:set>
                                      <p:cBhvr>
                                        <p:cTn id="30" dur="1" fill="hold">
                                          <p:stCondLst>
                                            <p:cond delay="0"/>
                                          </p:stCondLst>
                                        </p:cTn>
                                        <p:tgtEl>
                                          <p:spTgt spid="85001"/>
                                        </p:tgtEl>
                                        <p:attrNameLst>
                                          <p:attrName>style.visibility</p:attrName>
                                        </p:attrNameLst>
                                      </p:cBhvr>
                                      <p:to>
                                        <p:strVal val="visible"/>
                                      </p:to>
                                    </p:set>
                                    <p:animEffect transition="in" filter="dissolve">
                                      <p:cBhvr>
                                        <p:cTn id="31" dur="500"/>
                                        <p:tgtEl>
                                          <p:spTgt spid="85001"/>
                                        </p:tgtEl>
                                      </p:cBhvr>
                                    </p:animEffect>
                                  </p:childTnLst>
                                </p:cTn>
                              </p:par>
                            </p:childTnLst>
                          </p:cTn>
                        </p:par>
                        <p:par>
                          <p:cTn id="32" fill="hold" nodeType="afterGroup">
                            <p:stCondLst>
                              <p:cond delay="4500"/>
                            </p:stCondLst>
                            <p:childTnLst>
                              <p:par>
                                <p:cTn id="33" presetID="9" presetClass="entr" presetSubtype="0" fill="hold" grpId="0" nodeType="afterEffect">
                                  <p:stCondLst>
                                    <p:cond delay="0"/>
                                  </p:stCondLst>
                                  <p:childTnLst>
                                    <p:set>
                                      <p:cBhvr>
                                        <p:cTn id="34" dur="1" fill="hold">
                                          <p:stCondLst>
                                            <p:cond delay="0"/>
                                          </p:stCondLst>
                                        </p:cTn>
                                        <p:tgtEl>
                                          <p:spTgt spid="85000"/>
                                        </p:tgtEl>
                                        <p:attrNameLst>
                                          <p:attrName>style.visibility</p:attrName>
                                        </p:attrNameLst>
                                      </p:cBhvr>
                                      <p:to>
                                        <p:strVal val="visible"/>
                                      </p:to>
                                    </p:set>
                                    <p:animEffect transition="in" filter="dissolve">
                                      <p:cBhvr>
                                        <p:cTn id="35" dur="500"/>
                                        <p:tgtEl>
                                          <p:spTgt spid="85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0" grpId="0" animBg="1" autoUpdateAnimBg="0"/>
      <p:bldP spid="85001" grpId="0" animBg="1" autoUpdateAnimBg="0"/>
      <p:bldP spid="85002" grpId="0" animBg="1" autoUpdateAnimBg="0"/>
      <p:bldP spid="85003"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3" name="AutoShape 3"/>
          <p:cNvSpPr>
            <a:spLocks noChangeArrowheads="1"/>
          </p:cNvSpPr>
          <p:nvPr/>
        </p:nvSpPr>
        <p:spPr bwMode="gray">
          <a:xfrm>
            <a:off x="1882776" y="1233488"/>
            <a:ext cx="201771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焊接材料 </a:t>
            </a:r>
          </a:p>
        </p:txBody>
      </p:sp>
      <p:sp>
        <p:nvSpPr>
          <p:cNvPr id="14338" name="Text Box 2"/>
          <p:cNvSpPr txBox="1">
            <a:spLocks noChangeArrowheads="1"/>
          </p:cNvSpPr>
          <p:nvPr/>
        </p:nvSpPr>
        <p:spPr bwMode="auto">
          <a:xfrm>
            <a:off x="1847850" y="1952626"/>
            <a:ext cx="82804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kumimoji="1" lang="zh-CN" altLang="en-US" sz="2800">
                <a:solidFill>
                  <a:srgbClr val="CC3300"/>
                </a:solidFill>
                <a:latin typeface="Arial" panose="020B0604020202020204" pitchFamily="34" charset="0"/>
              </a:rPr>
              <a:t>     </a:t>
            </a:r>
            <a:r>
              <a:rPr kumimoji="1" lang="zh-CN" altLang="en-US" sz="2800" u="sng">
                <a:solidFill>
                  <a:srgbClr val="CC3300"/>
                </a:solidFill>
                <a:latin typeface="Arial" panose="020B0604020202020204" pitchFamily="34" charset="0"/>
              </a:rPr>
              <a:t>焊料</a:t>
            </a:r>
            <a:r>
              <a:rPr kumimoji="1" lang="zh-CN" altLang="en-US" sz="2800">
                <a:latin typeface="Arial" panose="020B0604020202020204" pitchFamily="34" charset="0"/>
              </a:rPr>
              <a:t>：是易熔金属及其合金，其作用是将焊件连接   在一起。锡焊所用的焊料一般为锡铅合金</a:t>
            </a:r>
            <a:r>
              <a:rPr kumimoji="1" lang="en-US" altLang="zh-CN" sz="2800">
                <a:latin typeface="Arial" panose="020B0604020202020204" pitchFamily="34" charset="0"/>
              </a:rPr>
              <a:t>(</a:t>
            </a:r>
            <a:r>
              <a:rPr kumimoji="1" lang="zh-CN" altLang="en-US" sz="2800">
                <a:latin typeface="Arial" panose="020B0604020202020204" pitchFamily="34" charset="0"/>
              </a:rPr>
              <a:t>称为焊锡</a:t>
            </a:r>
            <a:r>
              <a:rPr kumimoji="1" lang="en-US" altLang="zh-CN" sz="2800">
                <a:latin typeface="Arial" panose="020B0604020202020204" pitchFamily="34" charset="0"/>
              </a:rPr>
              <a:t>)</a:t>
            </a:r>
            <a:r>
              <a:rPr kumimoji="1" lang="zh-CN" altLang="en-US" sz="2800">
                <a:latin typeface="Arial" panose="020B0604020202020204" pitchFamily="34" charset="0"/>
              </a:rPr>
              <a:t>，一般常用的是有</a:t>
            </a:r>
            <a:r>
              <a:rPr kumimoji="1" lang="zh-CN" altLang="en-US" sz="2800">
                <a:solidFill>
                  <a:srgbClr val="FF0000"/>
                </a:solidFill>
                <a:latin typeface="Arial" panose="020B0604020202020204" pitchFamily="34" charset="0"/>
              </a:rPr>
              <a:t>松香芯的焊锡丝</a:t>
            </a:r>
            <a:r>
              <a:rPr kumimoji="1" lang="zh-CN" altLang="en-US" sz="2800">
                <a:latin typeface="Arial" panose="020B0604020202020204" pitchFamily="34" charset="0"/>
              </a:rPr>
              <a:t>。</a:t>
            </a:r>
          </a:p>
          <a:p>
            <a:pPr eaLnBrk="1" hangingPunct="1">
              <a:lnSpc>
                <a:spcPct val="130000"/>
              </a:lnSpc>
              <a:buFont typeface="Wingdings" panose="05000000000000000000" pitchFamily="2" charset="2"/>
              <a:buNone/>
            </a:pPr>
            <a:r>
              <a:rPr kumimoji="1" lang="zh-CN" altLang="en-US" sz="2800">
                <a:latin typeface="Arial" panose="020B0604020202020204" pitchFamily="34" charset="0"/>
              </a:rPr>
              <a:t>      </a:t>
            </a:r>
            <a:r>
              <a:rPr kumimoji="1" lang="zh-CN" altLang="en-US" sz="2800" u="sng">
                <a:solidFill>
                  <a:srgbClr val="CC3300"/>
                </a:solidFill>
                <a:latin typeface="Arial" panose="020B0604020202020204" pitchFamily="34" charset="0"/>
              </a:rPr>
              <a:t>焊剂</a:t>
            </a:r>
            <a:r>
              <a:rPr kumimoji="1" lang="zh-CN" altLang="en-US" sz="2800">
                <a:latin typeface="Arial" panose="020B0604020202020204" pitchFamily="34" charset="0"/>
              </a:rPr>
              <a:t>：即助焊剂，其作用是净化焊料和焊件表面，清除氧化层，减小焊料表面张力，提高焊料的流动性，使其焊接牢固美观。</a:t>
            </a:r>
          </a:p>
          <a:p>
            <a:pPr eaLnBrk="1" hangingPunct="1">
              <a:buFont typeface="Wingdings" panose="05000000000000000000" pitchFamily="2" charset="2"/>
              <a:buNone/>
            </a:pPr>
            <a:r>
              <a:rPr kumimoji="1" lang="zh-CN" altLang="en-US" sz="2800">
                <a:solidFill>
                  <a:schemeClr val="bg2"/>
                </a:solidFill>
                <a:latin typeface="Arial" panose="020B0604020202020204" pitchFamily="34" charset="0"/>
              </a:rPr>
              <a:t>      </a:t>
            </a:r>
          </a:p>
        </p:txBody>
      </p:sp>
      <p:sp>
        <p:nvSpPr>
          <p:cNvPr id="47108" name="Rectangle 6"/>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1881268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57"/>
          <p:cNvGrpSpPr>
            <a:grpSpLocks/>
          </p:cNvGrpSpPr>
          <p:nvPr/>
        </p:nvGrpSpPr>
        <p:grpSpPr bwMode="auto">
          <a:xfrm>
            <a:off x="2279650" y="1089025"/>
            <a:ext cx="7200900" cy="717550"/>
            <a:chOff x="476" y="686"/>
            <a:chExt cx="4536" cy="452"/>
          </a:xfrm>
        </p:grpSpPr>
        <p:sp>
          <p:nvSpPr>
            <p:cNvPr id="7210" name="Rectangle 3"/>
            <p:cNvSpPr>
              <a:spLocks noChangeArrowheads="1"/>
            </p:cNvSpPr>
            <p:nvPr/>
          </p:nvSpPr>
          <p:spPr bwMode="gray">
            <a:xfrm rot="10800000">
              <a:off x="722" y="781"/>
              <a:ext cx="2588" cy="355"/>
            </a:xfrm>
            <a:prstGeom prst="rect">
              <a:avLst/>
            </a:prstGeom>
            <a:gradFill rotWithShape="1">
              <a:gsLst>
                <a:gs pos="0">
                  <a:srgbClr val="FFFFFF"/>
                </a:gs>
                <a:gs pos="100000">
                  <a:srgbClr val="79AF47"/>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nvGrpSpPr>
            <p:cNvPr id="7211" name="Group 4"/>
            <p:cNvGrpSpPr>
              <a:grpSpLocks/>
            </p:cNvGrpSpPr>
            <p:nvPr/>
          </p:nvGrpSpPr>
          <p:grpSpPr bwMode="auto">
            <a:xfrm>
              <a:off x="476" y="686"/>
              <a:ext cx="452" cy="452"/>
              <a:chOff x="864" y="720"/>
              <a:chExt cx="528" cy="528"/>
            </a:xfrm>
          </p:grpSpPr>
          <p:sp>
            <p:nvSpPr>
              <p:cNvPr id="7214" name="Oval 5"/>
              <p:cNvSpPr>
                <a:spLocks noChangeArrowheads="1"/>
              </p:cNvSpPr>
              <p:nvPr/>
            </p:nvSpPr>
            <p:spPr bwMode="gray">
              <a:xfrm>
                <a:off x="864" y="720"/>
                <a:ext cx="528" cy="528"/>
              </a:xfrm>
              <a:prstGeom prst="ellipse">
                <a:avLst/>
              </a:prstGeom>
              <a:solidFill>
                <a:srgbClr val="71A44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7215" name="Freeform 6"/>
              <p:cNvSpPr>
                <a:spLocks/>
              </p:cNvSpPr>
              <p:nvPr/>
            </p:nvSpPr>
            <p:spPr bwMode="gray">
              <a:xfrm>
                <a:off x="924" y="729"/>
                <a:ext cx="408" cy="199"/>
              </a:xfrm>
              <a:custGeom>
                <a:avLst/>
                <a:gdLst>
                  <a:gd name="T0" fmla="*/ 0 w 1321"/>
                  <a:gd name="T1" fmla="*/ 0 h 712"/>
                  <a:gd name="T2" fmla="*/ 0 w 1321"/>
                  <a:gd name="T3" fmla="*/ 0 h 712"/>
                  <a:gd name="T4" fmla="*/ 0 w 1321"/>
                  <a:gd name="T5" fmla="*/ 0 h 712"/>
                  <a:gd name="T6" fmla="*/ 0 w 1321"/>
                  <a:gd name="T7" fmla="*/ 0 h 712"/>
                  <a:gd name="T8" fmla="*/ 0 w 1321"/>
                  <a:gd name="T9" fmla="*/ 0 h 712"/>
                  <a:gd name="T10" fmla="*/ 0 w 1321"/>
                  <a:gd name="T11" fmla="*/ 0 h 712"/>
                  <a:gd name="T12" fmla="*/ 0 w 1321"/>
                  <a:gd name="T13" fmla="*/ 0 h 712"/>
                  <a:gd name="T14" fmla="*/ 0 w 1321"/>
                  <a:gd name="T15" fmla="*/ 0 h 712"/>
                  <a:gd name="T16" fmla="*/ 0 w 1321"/>
                  <a:gd name="T17" fmla="*/ 0 h 712"/>
                  <a:gd name="T18" fmla="*/ 0 w 1321"/>
                  <a:gd name="T19" fmla="*/ 0 h 712"/>
                  <a:gd name="T20" fmla="*/ 0 w 1321"/>
                  <a:gd name="T21" fmla="*/ 0 h 712"/>
                  <a:gd name="T22" fmla="*/ 0 w 1321"/>
                  <a:gd name="T23" fmla="*/ 0 h 712"/>
                  <a:gd name="T24" fmla="*/ 0 w 1321"/>
                  <a:gd name="T25" fmla="*/ 0 h 712"/>
                  <a:gd name="T26" fmla="*/ 0 w 1321"/>
                  <a:gd name="T27" fmla="*/ 0 h 712"/>
                  <a:gd name="T28" fmla="*/ 0 w 1321"/>
                  <a:gd name="T29" fmla="*/ 0 h 712"/>
                  <a:gd name="T30" fmla="*/ 0 w 1321"/>
                  <a:gd name="T31" fmla="*/ 0 h 712"/>
                  <a:gd name="T32" fmla="*/ 0 w 1321"/>
                  <a:gd name="T33" fmla="*/ 0 h 712"/>
                  <a:gd name="T34" fmla="*/ 0 w 1321"/>
                  <a:gd name="T35" fmla="*/ 0 h 712"/>
                  <a:gd name="T36" fmla="*/ 0 w 1321"/>
                  <a:gd name="T37" fmla="*/ 0 h 712"/>
                  <a:gd name="T38" fmla="*/ 0 w 1321"/>
                  <a:gd name="T39" fmla="*/ 0 h 712"/>
                  <a:gd name="T40" fmla="*/ 0 w 1321"/>
                  <a:gd name="T41" fmla="*/ 0 h 712"/>
                  <a:gd name="T42" fmla="*/ 0 w 1321"/>
                  <a:gd name="T43" fmla="*/ 0 h 712"/>
                  <a:gd name="T44" fmla="*/ 0 w 1321"/>
                  <a:gd name="T45" fmla="*/ 0 h 712"/>
                  <a:gd name="T46" fmla="*/ 0 w 1321"/>
                  <a:gd name="T47" fmla="*/ 0 h 712"/>
                  <a:gd name="T48" fmla="*/ 0 w 1321"/>
                  <a:gd name="T49" fmla="*/ 0 h 712"/>
                  <a:gd name="T50" fmla="*/ 0 w 1321"/>
                  <a:gd name="T51" fmla="*/ 0 h 712"/>
                  <a:gd name="T52" fmla="*/ 0 w 1321"/>
                  <a:gd name="T53" fmla="*/ 0 h 712"/>
                  <a:gd name="T54" fmla="*/ 0 w 1321"/>
                  <a:gd name="T55" fmla="*/ 0 h 712"/>
                  <a:gd name="T56" fmla="*/ 0 w 1321"/>
                  <a:gd name="T57" fmla="*/ 0 h 712"/>
                  <a:gd name="T58" fmla="*/ 0 w 1321"/>
                  <a:gd name="T59" fmla="*/ 0 h 712"/>
                  <a:gd name="T60" fmla="*/ 0 w 1321"/>
                  <a:gd name="T61" fmla="*/ 0 h 712"/>
                  <a:gd name="T62" fmla="*/ 0 w 1321"/>
                  <a:gd name="T63" fmla="*/ 0 h 712"/>
                  <a:gd name="T64" fmla="*/ 0 w 1321"/>
                  <a:gd name="T65" fmla="*/ 0 h 712"/>
                  <a:gd name="T66" fmla="*/ 0 w 1321"/>
                  <a:gd name="T67" fmla="*/ 0 h 712"/>
                  <a:gd name="T68" fmla="*/ 0 w 1321"/>
                  <a:gd name="T69" fmla="*/ 0 h 712"/>
                  <a:gd name="T70" fmla="*/ 0 w 1321"/>
                  <a:gd name="T71" fmla="*/ 0 h 712"/>
                  <a:gd name="T72" fmla="*/ 0 w 1321"/>
                  <a:gd name="T73" fmla="*/ 0 h 712"/>
                  <a:gd name="T74" fmla="*/ 0 w 1321"/>
                  <a:gd name="T75" fmla="*/ 0 h 712"/>
                  <a:gd name="T76" fmla="*/ 0 w 1321"/>
                  <a:gd name="T77" fmla="*/ 0 h 712"/>
                  <a:gd name="T78" fmla="*/ 0 w 1321"/>
                  <a:gd name="T79" fmla="*/ 0 h 712"/>
                  <a:gd name="T80" fmla="*/ 0 w 1321"/>
                  <a:gd name="T81" fmla="*/ 0 h 712"/>
                  <a:gd name="T82" fmla="*/ 0 w 1321"/>
                  <a:gd name="T83" fmla="*/ 0 h 712"/>
                  <a:gd name="T84" fmla="*/ 0 w 1321"/>
                  <a:gd name="T85" fmla="*/ 0 h 712"/>
                  <a:gd name="T86" fmla="*/ 0 w 1321"/>
                  <a:gd name="T87" fmla="*/ 0 h 712"/>
                  <a:gd name="T88" fmla="*/ 0 w 1321"/>
                  <a:gd name="T89" fmla="*/ 0 h 712"/>
                  <a:gd name="T90" fmla="*/ 0 w 1321"/>
                  <a:gd name="T91" fmla="*/ 0 h 712"/>
                  <a:gd name="T92" fmla="*/ 0 w 1321"/>
                  <a:gd name="T93" fmla="*/ 0 h 712"/>
                  <a:gd name="T94" fmla="*/ 0 w 1321"/>
                  <a:gd name="T95" fmla="*/ 0 h 712"/>
                  <a:gd name="T96" fmla="*/ 0 w 1321"/>
                  <a:gd name="T97" fmla="*/ 0 h 712"/>
                  <a:gd name="T98" fmla="*/ 0 w 1321"/>
                  <a:gd name="T99" fmla="*/ 0 h 712"/>
                  <a:gd name="T100" fmla="*/ 0 w 1321"/>
                  <a:gd name="T101" fmla="*/ 0 h 712"/>
                  <a:gd name="T102" fmla="*/ 0 w 1321"/>
                  <a:gd name="T103" fmla="*/ 0 h 712"/>
                  <a:gd name="T104" fmla="*/ 0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9AF47"/>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238599" name="Text Box 7"/>
            <p:cNvSpPr txBox="1">
              <a:spLocks noChangeArrowheads="1"/>
            </p:cNvSpPr>
            <p:nvPr/>
          </p:nvSpPr>
          <p:spPr bwMode="gray">
            <a:xfrm>
              <a:off x="575" y="769"/>
              <a:ext cx="253" cy="288"/>
            </a:xfrm>
            <a:prstGeom prst="rect">
              <a:avLst/>
            </a:prstGeom>
            <a:noFill/>
            <a:ln w="9525" algn="ctr">
              <a:noFill/>
              <a:miter lim="800000"/>
              <a:headEnd/>
              <a:tailEnd/>
            </a:ln>
            <a:effec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rgbClr val="FFFF00"/>
                  </a:solidFill>
                  <a:effectLst>
                    <a:outerShdw blurRad="38100" dist="38100" dir="2700000" algn="tl">
                      <a:srgbClr val="C0C0C0"/>
                    </a:outerShdw>
                  </a:effectLst>
                  <a:latin typeface="Verdana" panose="020B0604030504040204" pitchFamily="34" charset="0"/>
                </a:rPr>
                <a:t>1</a:t>
              </a:r>
            </a:p>
          </p:txBody>
        </p:sp>
        <p:sp>
          <p:nvSpPr>
            <p:cNvPr id="7213" name="Text Box 8"/>
            <p:cNvSpPr txBox="1">
              <a:spLocks noChangeArrowheads="1"/>
            </p:cNvSpPr>
            <p:nvPr/>
          </p:nvSpPr>
          <p:spPr bwMode="gray">
            <a:xfrm>
              <a:off x="987" y="818"/>
              <a:ext cx="40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kumimoji="1" lang="zh-CN" altLang="en-US" sz="2400"/>
                <a:t>为后继实验课程做好准备</a:t>
              </a:r>
              <a:r>
                <a:rPr lang="zh-CN" altLang="en-US" sz="2400"/>
                <a:t>。</a:t>
              </a:r>
              <a:endParaRPr lang="en-US" altLang="zh-CN" sz="2400"/>
            </a:p>
          </p:txBody>
        </p:sp>
      </p:grpSp>
      <p:sp>
        <p:nvSpPr>
          <p:cNvPr id="7171" name="Rectangle 9"/>
          <p:cNvSpPr>
            <a:spLocks noGrp="1" noChangeArrowheads="1"/>
          </p:cNvSpPr>
          <p:nvPr>
            <p:ph type="title"/>
          </p:nvPr>
        </p:nvSpPr>
        <p:spPr>
          <a:xfrm>
            <a:off x="2819400" y="381001"/>
            <a:ext cx="6629400" cy="563563"/>
          </a:xfrm>
        </p:spPr>
        <p:txBody>
          <a:bodyPr>
            <a:normAutofit fontScale="90000"/>
          </a:bodyPr>
          <a:lstStyle/>
          <a:p>
            <a:pPr eaLnBrk="1" hangingPunct="1"/>
            <a:r>
              <a:rPr lang="zh-CN" altLang="en-US" smtClean="0">
                <a:ea typeface="华文中宋" panose="02010600040101010101" pitchFamily="2" charset="-122"/>
              </a:rPr>
              <a:t>课 程 目 的</a:t>
            </a:r>
            <a:endParaRPr lang="en-US" altLang="zh-CN" smtClean="0">
              <a:ea typeface="华文中宋" panose="02010600040101010101" pitchFamily="2" charset="-122"/>
            </a:endParaRPr>
          </a:p>
        </p:txBody>
      </p:sp>
      <p:grpSp>
        <p:nvGrpSpPr>
          <p:cNvPr id="7172" name="Group 61"/>
          <p:cNvGrpSpPr>
            <a:grpSpLocks/>
          </p:cNvGrpSpPr>
          <p:nvPr/>
        </p:nvGrpSpPr>
        <p:grpSpPr bwMode="auto">
          <a:xfrm>
            <a:off x="2279650" y="2744789"/>
            <a:ext cx="7740650" cy="757237"/>
            <a:chOff x="476" y="1661"/>
            <a:chExt cx="4876" cy="477"/>
          </a:xfrm>
        </p:grpSpPr>
        <p:grpSp>
          <p:nvGrpSpPr>
            <p:cNvPr id="7203" name="Group 11"/>
            <p:cNvGrpSpPr>
              <a:grpSpLocks/>
            </p:cNvGrpSpPr>
            <p:nvPr/>
          </p:nvGrpSpPr>
          <p:grpSpPr bwMode="auto">
            <a:xfrm>
              <a:off x="476" y="1661"/>
              <a:ext cx="3018" cy="477"/>
              <a:chOff x="793" y="2047"/>
              <a:chExt cx="4023" cy="528"/>
            </a:xfrm>
          </p:grpSpPr>
          <p:sp>
            <p:nvSpPr>
              <p:cNvPr id="7205" name="Rectangle 12"/>
              <p:cNvSpPr>
                <a:spLocks noChangeArrowheads="1"/>
              </p:cNvSpPr>
              <p:nvPr/>
            </p:nvSpPr>
            <p:spPr bwMode="gray">
              <a:xfrm rot="10800000">
                <a:off x="1082" y="2160"/>
                <a:ext cx="3734" cy="415"/>
              </a:xfrm>
              <a:prstGeom prst="rect">
                <a:avLst/>
              </a:prstGeom>
              <a:gradFill rotWithShape="1">
                <a:gsLst>
                  <a:gs pos="0">
                    <a:srgbClr val="FFFFFF"/>
                  </a:gs>
                  <a:gs pos="100000">
                    <a:srgbClr val="9FC979"/>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nvGrpSpPr>
              <p:cNvPr id="7206" name="Group 13"/>
              <p:cNvGrpSpPr>
                <a:grpSpLocks/>
              </p:cNvGrpSpPr>
              <p:nvPr/>
            </p:nvGrpSpPr>
            <p:grpSpPr bwMode="auto">
              <a:xfrm>
                <a:off x="793" y="2047"/>
                <a:ext cx="609" cy="526"/>
                <a:chOff x="738" y="1363"/>
                <a:chExt cx="528" cy="526"/>
              </a:xfrm>
            </p:grpSpPr>
            <p:sp>
              <p:nvSpPr>
                <p:cNvPr id="7208" name="Oval 14"/>
                <p:cNvSpPr>
                  <a:spLocks noChangeArrowheads="1"/>
                </p:cNvSpPr>
                <p:nvPr/>
              </p:nvSpPr>
              <p:spPr bwMode="gray">
                <a:xfrm>
                  <a:off x="738" y="1363"/>
                  <a:ext cx="528" cy="526"/>
                </a:xfrm>
                <a:prstGeom prst="ellipse">
                  <a:avLst/>
                </a:prstGeom>
                <a:solidFill>
                  <a:srgbClr val="79AF4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7209" name="Freeform 15"/>
                <p:cNvSpPr>
                  <a:spLocks/>
                </p:cNvSpPr>
                <p:nvPr/>
              </p:nvSpPr>
              <p:spPr bwMode="gray">
                <a:xfrm>
                  <a:off x="798" y="1372"/>
                  <a:ext cx="408" cy="198"/>
                </a:xfrm>
                <a:custGeom>
                  <a:avLst/>
                  <a:gdLst>
                    <a:gd name="T0" fmla="*/ 0 w 1321"/>
                    <a:gd name="T1" fmla="*/ 0 h 712"/>
                    <a:gd name="T2" fmla="*/ 0 w 1321"/>
                    <a:gd name="T3" fmla="*/ 0 h 712"/>
                    <a:gd name="T4" fmla="*/ 0 w 1321"/>
                    <a:gd name="T5" fmla="*/ 0 h 712"/>
                    <a:gd name="T6" fmla="*/ 0 w 1321"/>
                    <a:gd name="T7" fmla="*/ 0 h 712"/>
                    <a:gd name="T8" fmla="*/ 0 w 1321"/>
                    <a:gd name="T9" fmla="*/ 0 h 712"/>
                    <a:gd name="T10" fmla="*/ 0 w 1321"/>
                    <a:gd name="T11" fmla="*/ 0 h 712"/>
                    <a:gd name="T12" fmla="*/ 0 w 1321"/>
                    <a:gd name="T13" fmla="*/ 0 h 712"/>
                    <a:gd name="T14" fmla="*/ 0 w 1321"/>
                    <a:gd name="T15" fmla="*/ 0 h 712"/>
                    <a:gd name="T16" fmla="*/ 0 w 1321"/>
                    <a:gd name="T17" fmla="*/ 0 h 712"/>
                    <a:gd name="T18" fmla="*/ 0 w 1321"/>
                    <a:gd name="T19" fmla="*/ 0 h 712"/>
                    <a:gd name="T20" fmla="*/ 0 w 1321"/>
                    <a:gd name="T21" fmla="*/ 0 h 712"/>
                    <a:gd name="T22" fmla="*/ 0 w 1321"/>
                    <a:gd name="T23" fmla="*/ 0 h 712"/>
                    <a:gd name="T24" fmla="*/ 0 w 1321"/>
                    <a:gd name="T25" fmla="*/ 0 h 712"/>
                    <a:gd name="T26" fmla="*/ 0 w 1321"/>
                    <a:gd name="T27" fmla="*/ 0 h 712"/>
                    <a:gd name="T28" fmla="*/ 0 w 1321"/>
                    <a:gd name="T29" fmla="*/ 0 h 712"/>
                    <a:gd name="T30" fmla="*/ 0 w 1321"/>
                    <a:gd name="T31" fmla="*/ 0 h 712"/>
                    <a:gd name="T32" fmla="*/ 0 w 1321"/>
                    <a:gd name="T33" fmla="*/ 0 h 712"/>
                    <a:gd name="T34" fmla="*/ 0 w 1321"/>
                    <a:gd name="T35" fmla="*/ 0 h 712"/>
                    <a:gd name="T36" fmla="*/ 0 w 1321"/>
                    <a:gd name="T37" fmla="*/ 0 h 712"/>
                    <a:gd name="T38" fmla="*/ 0 w 1321"/>
                    <a:gd name="T39" fmla="*/ 0 h 712"/>
                    <a:gd name="T40" fmla="*/ 0 w 1321"/>
                    <a:gd name="T41" fmla="*/ 0 h 712"/>
                    <a:gd name="T42" fmla="*/ 0 w 1321"/>
                    <a:gd name="T43" fmla="*/ 0 h 712"/>
                    <a:gd name="T44" fmla="*/ 0 w 1321"/>
                    <a:gd name="T45" fmla="*/ 0 h 712"/>
                    <a:gd name="T46" fmla="*/ 0 w 1321"/>
                    <a:gd name="T47" fmla="*/ 0 h 712"/>
                    <a:gd name="T48" fmla="*/ 0 w 1321"/>
                    <a:gd name="T49" fmla="*/ 0 h 712"/>
                    <a:gd name="T50" fmla="*/ 0 w 1321"/>
                    <a:gd name="T51" fmla="*/ 0 h 712"/>
                    <a:gd name="T52" fmla="*/ 0 w 1321"/>
                    <a:gd name="T53" fmla="*/ 0 h 712"/>
                    <a:gd name="T54" fmla="*/ 0 w 1321"/>
                    <a:gd name="T55" fmla="*/ 0 h 712"/>
                    <a:gd name="T56" fmla="*/ 0 w 1321"/>
                    <a:gd name="T57" fmla="*/ 0 h 712"/>
                    <a:gd name="T58" fmla="*/ 0 w 1321"/>
                    <a:gd name="T59" fmla="*/ 0 h 712"/>
                    <a:gd name="T60" fmla="*/ 0 w 1321"/>
                    <a:gd name="T61" fmla="*/ 0 h 712"/>
                    <a:gd name="T62" fmla="*/ 0 w 1321"/>
                    <a:gd name="T63" fmla="*/ 0 h 712"/>
                    <a:gd name="T64" fmla="*/ 0 w 1321"/>
                    <a:gd name="T65" fmla="*/ 0 h 712"/>
                    <a:gd name="T66" fmla="*/ 0 w 1321"/>
                    <a:gd name="T67" fmla="*/ 0 h 712"/>
                    <a:gd name="T68" fmla="*/ 0 w 1321"/>
                    <a:gd name="T69" fmla="*/ 0 h 712"/>
                    <a:gd name="T70" fmla="*/ 0 w 1321"/>
                    <a:gd name="T71" fmla="*/ 0 h 712"/>
                    <a:gd name="T72" fmla="*/ 0 w 1321"/>
                    <a:gd name="T73" fmla="*/ 0 h 712"/>
                    <a:gd name="T74" fmla="*/ 0 w 1321"/>
                    <a:gd name="T75" fmla="*/ 0 h 712"/>
                    <a:gd name="T76" fmla="*/ 0 w 1321"/>
                    <a:gd name="T77" fmla="*/ 0 h 712"/>
                    <a:gd name="T78" fmla="*/ 0 w 1321"/>
                    <a:gd name="T79" fmla="*/ 0 h 712"/>
                    <a:gd name="T80" fmla="*/ 0 w 1321"/>
                    <a:gd name="T81" fmla="*/ 0 h 712"/>
                    <a:gd name="T82" fmla="*/ 0 w 1321"/>
                    <a:gd name="T83" fmla="*/ 0 h 712"/>
                    <a:gd name="T84" fmla="*/ 0 w 1321"/>
                    <a:gd name="T85" fmla="*/ 0 h 712"/>
                    <a:gd name="T86" fmla="*/ 0 w 1321"/>
                    <a:gd name="T87" fmla="*/ 0 h 712"/>
                    <a:gd name="T88" fmla="*/ 0 w 1321"/>
                    <a:gd name="T89" fmla="*/ 0 h 712"/>
                    <a:gd name="T90" fmla="*/ 0 w 1321"/>
                    <a:gd name="T91" fmla="*/ 0 h 712"/>
                    <a:gd name="T92" fmla="*/ 0 w 1321"/>
                    <a:gd name="T93" fmla="*/ 0 h 712"/>
                    <a:gd name="T94" fmla="*/ 0 w 1321"/>
                    <a:gd name="T95" fmla="*/ 0 h 712"/>
                    <a:gd name="T96" fmla="*/ 0 w 1321"/>
                    <a:gd name="T97" fmla="*/ 0 h 712"/>
                    <a:gd name="T98" fmla="*/ 0 w 1321"/>
                    <a:gd name="T99" fmla="*/ 0 h 712"/>
                    <a:gd name="T100" fmla="*/ 0 w 1321"/>
                    <a:gd name="T101" fmla="*/ 0 h 712"/>
                    <a:gd name="T102" fmla="*/ 0 w 1321"/>
                    <a:gd name="T103" fmla="*/ 0 h 712"/>
                    <a:gd name="T104" fmla="*/ 0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8EBF61"/>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238608" name="Text Box 16"/>
              <p:cNvSpPr txBox="1">
                <a:spLocks noChangeArrowheads="1"/>
              </p:cNvSpPr>
              <p:nvPr/>
            </p:nvSpPr>
            <p:spPr bwMode="gray">
              <a:xfrm>
                <a:off x="937" y="2172"/>
                <a:ext cx="339" cy="319"/>
              </a:xfrm>
              <a:prstGeom prst="rect">
                <a:avLst/>
              </a:prstGeom>
              <a:noFill/>
              <a:ln w="9525" algn="ctr">
                <a:noFill/>
                <a:miter lim="800000"/>
                <a:headEnd/>
                <a:tailEnd/>
              </a:ln>
              <a:effec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rgbClr val="FFFF00"/>
                    </a:solidFill>
                    <a:effectLst>
                      <a:outerShdw blurRad="38100" dist="38100" dir="2700000" algn="tl">
                        <a:srgbClr val="C0C0C0"/>
                      </a:outerShdw>
                    </a:effectLst>
                    <a:latin typeface="Verdana" panose="020B0604030504040204" pitchFamily="34" charset="0"/>
                  </a:rPr>
                  <a:t>3</a:t>
                </a:r>
              </a:p>
            </p:txBody>
          </p:sp>
        </p:grpSp>
        <p:sp>
          <p:nvSpPr>
            <p:cNvPr id="7204" name="Text Box 17"/>
            <p:cNvSpPr txBox="1">
              <a:spLocks noChangeArrowheads="1"/>
            </p:cNvSpPr>
            <p:nvPr/>
          </p:nvSpPr>
          <p:spPr bwMode="gray">
            <a:xfrm>
              <a:off x="1021" y="1805"/>
              <a:ext cx="43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kumimoji="1" lang="zh-CN" altLang="en-US" sz="2400"/>
                <a:t>能够自己安装、焊接和调试简单的电子产品。</a:t>
              </a:r>
              <a:endParaRPr kumimoji="1" lang="en-US" altLang="zh-CN" sz="2400"/>
            </a:p>
          </p:txBody>
        </p:sp>
      </p:grpSp>
      <p:grpSp>
        <p:nvGrpSpPr>
          <p:cNvPr id="7173" name="Group 64"/>
          <p:cNvGrpSpPr>
            <a:grpSpLocks/>
          </p:cNvGrpSpPr>
          <p:nvPr/>
        </p:nvGrpSpPr>
        <p:grpSpPr bwMode="auto">
          <a:xfrm>
            <a:off x="2279650" y="1916113"/>
            <a:ext cx="7812088" cy="735012"/>
            <a:chOff x="476" y="1207"/>
            <a:chExt cx="4921" cy="463"/>
          </a:xfrm>
        </p:grpSpPr>
        <p:sp>
          <p:nvSpPr>
            <p:cNvPr id="7197" name="Rectangle 19"/>
            <p:cNvSpPr>
              <a:spLocks noChangeArrowheads="1"/>
            </p:cNvSpPr>
            <p:nvPr/>
          </p:nvSpPr>
          <p:spPr bwMode="gray">
            <a:xfrm rot="10800000">
              <a:off x="736" y="1306"/>
              <a:ext cx="3118" cy="364"/>
            </a:xfrm>
            <a:prstGeom prst="rect">
              <a:avLst/>
            </a:prstGeom>
            <a:gradFill rotWithShape="1">
              <a:gsLst>
                <a:gs pos="0">
                  <a:srgbClr val="FFFFFF"/>
                </a:gs>
                <a:gs pos="100000">
                  <a:srgbClr val="63CBF9"/>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endParaRPr lang="zh-CN" altLang="en-US"/>
            </a:p>
          </p:txBody>
        </p:sp>
        <p:grpSp>
          <p:nvGrpSpPr>
            <p:cNvPr id="7198" name="Group 20"/>
            <p:cNvGrpSpPr>
              <a:grpSpLocks/>
            </p:cNvGrpSpPr>
            <p:nvPr/>
          </p:nvGrpSpPr>
          <p:grpSpPr bwMode="auto">
            <a:xfrm>
              <a:off x="476" y="1207"/>
              <a:ext cx="476" cy="461"/>
              <a:chOff x="576" y="2006"/>
              <a:chExt cx="528" cy="528"/>
            </a:xfrm>
          </p:grpSpPr>
          <p:sp>
            <p:nvSpPr>
              <p:cNvPr id="7201" name="Oval 21"/>
              <p:cNvSpPr>
                <a:spLocks noChangeArrowheads="1"/>
              </p:cNvSpPr>
              <p:nvPr/>
            </p:nvSpPr>
            <p:spPr bwMode="gray">
              <a:xfrm>
                <a:off x="576" y="2006"/>
                <a:ext cx="528" cy="528"/>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7202" name="Freeform 22"/>
              <p:cNvSpPr>
                <a:spLocks/>
              </p:cNvSpPr>
              <p:nvPr/>
            </p:nvSpPr>
            <p:spPr bwMode="gray">
              <a:xfrm>
                <a:off x="636" y="2015"/>
                <a:ext cx="408" cy="199"/>
              </a:xfrm>
              <a:custGeom>
                <a:avLst/>
                <a:gdLst>
                  <a:gd name="T0" fmla="*/ 0 w 1321"/>
                  <a:gd name="T1" fmla="*/ 0 h 712"/>
                  <a:gd name="T2" fmla="*/ 0 w 1321"/>
                  <a:gd name="T3" fmla="*/ 0 h 712"/>
                  <a:gd name="T4" fmla="*/ 0 w 1321"/>
                  <a:gd name="T5" fmla="*/ 0 h 712"/>
                  <a:gd name="T6" fmla="*/ 0 w 1321"/>
                  <a:gd name="T7" fmla="*/ 0 h 712"/>
                  <a:gd name="T8" fmla="*/ 0 w 1321"/>
                  <a:gd name="T9" fmla="*/ 0 h 712"/>
                  <a:gd name="T10" fmla="*/ 0 w 1321"/>
                  <a:gd name="T11" fmla="*/ 0 h 712"/>
                  <a:gd name="T12" fmla="*/ 0 w 1321"/>
                  <a:gd name="T13" fmla="*/ 0 h 712"/>
                  <a:gd name="T14" fmla="*/ 0 w 1321"/>
                  <a:gd name="T15" fmla="*/ 0 h 712"/>
                  <a:gd name="T16" fmla="*/ 0 w 1321"/>
                  <a:gd name="T17" fmla="*/ 0 h 712"/>
                  <a:gd name="T18" fmla="*/ 0 w 1321"/>
                  <a:gd name="T19" fmla="*/ 0 h 712"/>
                  <a:gd name="T20" fmla="*/ 0 w 1321"/>
                  <a:gd name="T21" fmla="*/ 0 h 712"/>
                  <a:gd name="T22" fmla="*/ 0 w 1321"/>
                  <a:gd name="T23" fmla="*/ 0 h 712"/>
                  <a:gd name="T24" fmla="*/ 0 w 1321"/>
                  <a:gd name="T25" fmla="*/ 0 h 712"/>
                  <a:gd name="T26" fmla="*/ 0 w 1321"/>
                  <a:gd name="T27" fmla="*/ 0 h 712"/>
                  <a:gd name="T28" fmla="*/ 0 w 1321"/>
                  <a:gd name="T29" fmla="*/ 0 h 712"/>
                  <a:gd name="T30" fmla="*/ 0 w 1321"/>
                  <a:gd name="T31" fmla="*/ 0 h 712"/>
                  <a:gd name="T32" fmla="*/ 0 w 1321"/>
                  <a:gd name="T33" fmla="*/ 0 h 712"/>
                  <a:gd name="T34" fmla="*/ 0 w 1321"/>
                  <a:gd name="T35" fmla="*/ 0 h 712"/>
                  <a:gd name="T36" fmla="*/ 0 w 1321"/>
                  <a:gd name="T37" fmla="*/ 0 h 712"/>
                  <a:gd name="T38" fmla="*/ 0 w 1321"/>
                  <a:gd name="T39" fmla="*/ 0 h 712"/>
                  <a:gd name="T40" fmla="*/ 0 w 1321"/>
                  <a:gd name="T41" fmla="*/ 0 h 712"/>
                  <a:gd name="T42" fmla="*/ 0 w 1321"/>
                  <a:gd name="T43" fmla="*/ 0 h 712"/>
                  <a:gd name="T44" fmla="*/ 0 w 1321"/>
                  <a:gd name="T45" fmla="*/ 0 h 712"/>
                  <a:gd name="T46" fmla="*/ 0 w 1321"/>
                  <a:gd name="T47" fmla="*/ 0 h 712"/>
                  <a:gd name="T48" fmla="*/ 0 w 1321"/>
                  <a:gd name="T49" fmla="*/ 0 h 712"/>
                  <a:gd name="T50" fmla="*/ 0 w 1321"/>
                  <a:gd name="T51" fmla="*/ 0 h 712"/>
                  <a:gd name="T52" fmla="*/ 0 w 1321"/>
                  <a:gd name="T53" fmla="*/ 0 h 712"/>
                  <a:gd name="T54" fmla="*/ 0 w 1321"/>
                  <a:gd name="T55" fmla="*/ 0 h 712"/>
                  <a:gd name="T56" fmla="*/ 0 w 1321"/>
                  <a:gd name="T57" fmla="*/ 0 h 712"/>
                  <a:gd name="T58" fmla="*/ 0 w 1321"/>
                  <a:gd name="T59" fmla="*/ 0 h 712"/>
                  <a:gd name="T60" fmla="*/ 0 w 1321"/>
                  <a:gd name="T61" fmla="*/ 0 h 712"/>
                  <a:gd name="T62" fmla="*/ 0 w 1321"/>
                  <a:gd name="T63" fmla="*/ 0 h 712"/>
                  <a:gd name="T64" fmla="*/ 0 w 1321"/>
                  <a:gd name="T65" fmla="*/ 0 h 712"/>
                  <a:gd name="T66" fmla="*/ 0 w 1321"/>
                  <a:gd name="T67" fmla="*/ 0 h 712"/>
                  <a:gd name="T68" fmla="*/ 0 w 1321"/>
                  <a:gd name="T69" fmla="*/ 0 h 712"/>
                  <a:gd name="T70" fmla="*/ 0 w 1321"/>
                  <a:gd name="T71" fmla="*/ 0 h 712"/>
                  <a:gd name="T72" fmla="*/ 0 w 1321"/>
                  <a:gd name="T73" fmla="*/ 0 h 712"/>
                  <a:gd name="T74" fmla="*/ 0 w 1321"/>
                  <a:gd name="T75" fmla="*/ 0 h 712"/>
                  <a:gd name="T76" fmla="*/ 0 w 1321"/>
                  <a:gd name="T77" fmla="*/ 0 h 712"/>
                  <a:gd name="T78" fmla="*/ 0 w 1321"/>
                  <a:gd name="T79" fmla="*/ 0 h 712"/>
                  <a:gd name="T80" fmla="*/ 0 w 1321"/>
                  <a:gd name="T81" fmla="*/ 0 h 712"/>
                  <a:gd name="T82" fmla="*/ 0 w 1321"/>
                  <a:gd name="T83" fmla="*/ 0 h 712"/>
                  <a:gd name="T84" fmla="*/ 0 w 1321"/>
                  <a:gd name="T85" fmla="*/ 0 h 712"/>
                  <a:gd name="T86" fmla="*/ 0 w 1321"/>
                  <a:gd name="T87" fmla="*/ 0 h 712"/>
                  <a:gd name="T88" fmla="*/ 0 w 1321"/>
                  <a:gd name="T89" fmla="*/ 0 h 712"/>
                  <a:gd name="T90" fmla="*/ 0 w 1321"/>
                  <a:gd name="T91" fmla="*/ 0 h 712"/>
                  <a:gd name="T92" fmla="*/ 0 w 1321"/>
                  <a:gd name="T93" fmla="*/ 0 h 712"/>
                  <a:gd name="T94" fmla="*/ 0 w 1321"/>
                  <a:gd name="T95" fmla="*/ 0 h 712"/>
                  <a:gd name="T96" fmla="*/ 0 w 1321"/>
                  <a:gd name="T97" fmla="*/ 0 h 712"/>
                  <a:gd name="T98" fmla="*/ 0 w 1321"/>
                  <a:gd name="T99" fmla="*/ 0 h 712"/>
                  <a:gd name="T100" fmla="*/ 0 w 1321"/>
                  <a:gd name="T101" fmla="*/ 0 h 712"/>
                  <a:gd name="T102" fmla="*/ 0 w 1321"/>
                  <a:gd name="T103" fmla="*/ 0 h 712"/>
                  <a:gd name="T104" fmla="*/ 0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63CBF9"/>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238615" name="Text Box 23"/>
            <p:cNvSpPr txBox="1">
              <a:spLocks noChangeArrowheads="1"/>
            </p:cNvSpPr>
            <p:nvPr/>
          </p:nvSpPr>
          <p:spPr bwMode="gray">
            <a:xfrm>
              <a:off x="591" y="1307"/>
              <a:ext cx="253" cy="288"/>
            </a:xfrm>
            <a:prstGeom prst="rect">
              <a:avLst/>
            </a:prstGeom>
            <a:noFill/>
            <a:ln w="9525" algn="ctr">
              <a:noFill/>
              <a:miter lim="800000"/>
              <a:headEnd/>
              <a:tailEnd/>
            </a:ln>
            <a:effec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rgbClr val="FFFF00"/>
                  </a:solidFill>
                  <a:effectLst>
                    <a:outerShdw blurRad="38100" dist="38100" dir="2700000" algn="tl">
                      <a:srgbClr val="C0C0C0"/>
                    </a:outerShdw>
                  </a:effectLst>
                  <a:latin typeface="Verdana" panose="020B0604030504040204" pitchFamily="34" charset="0"/>
                </a:rPr>
                <a:t>2</a:t>
              </a:r>
            </a:p>
          </p:txBody>
        </p:sp>
        <p:sp>
          <p:nvSpPr>
            <p:cNvPr id="7200" name="Text Box 24"/>
            <p:cNvSpPr txBox="1">
              <a:spLocks noChangeArrowheads="1"/>
            </p:cNvSpPr>
            <p:nvPr/>
          </p:nvSpPr>
          <p:spPr bwMode="gray">
            <a:xfrm>
              <a:off x="1008" y="1345"/>
              <a:ext cx="43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kumimoji="1" lang="zh-CN" altLang="en-US" sz="2400"/>
                <a:t>学会看图、识图，了解简单电子产品的实现过程</a:t>
              </a:r>
              <a:r>
                <a:rPr lang="zh-CN" altLang="en-US" sz="2400"/>
                <a:t>。</a:t>
              </a:r>
            </a:p>
          </p:txBody>
        </p:sp>
      </p:grpSp>
      <p:grpSp>
        <p:nvGrpSpPr>
          <p:cNvPr id="7174" name="Group 59"/>
          <p:cNvGrpSpPr>
            <a:grpSpLocks/>
          </p:cNvGrpSpPr>
          <p:nvPr/>
        </p:nvGrpSpPr>
        <p:grpSpPr bwMode="auto">
          <a:xfrm>
            <a:off x="2243139" y="4400551"/>
            <a:ext cx="7813675" cy="792163"/>
            <a:chOff x="453" y="2704"/>
            <a:chExt cx="4922" cy="499"/>
          </a:xfrm>
        </p:grpSpPr>
        <p:grpSp>
          <p:nvGrpSpPr>
            <p:cNvPr id="7190" name="Group 34"/>
            <p:cNvGrpSpPr>
              <a:grpSpLocks/>
            </p:cNvGrpSpPr>
            <p:nvPr/>
          </p:nvGrpSpPr>
          <p:grpSpPr bwMode="auto">
            <a:xfrm>
              <a:off x="453" y="2704"/>
              <a:ext cx="3218" cy="499"/>
              <a:chOff x="793" y="2047"/>
              <a:chExt cx="4023" cy="528"/>
            </a:xfrm>
          </p:grpSpPr>
          <p:sp>
            <p:nvSpPr>
              <p:cNvPr id="7192" name="Rectangle 35"/>
              <p:cNvSpPr>
                <a:spLocks noChangeArrowheads="1"/>
              </p:cNvSpPr>
              <p:nvPr/>
            </p:nvSpPr>
            <p:spPr bwMode="gray">
              <a:xfrm rot="10800000">
                <a:off x="1082" y="2160"/>
                <a:ext cx="3734" cy="415"/>
              </a:xfrm>
              <a:prstGeom prst="rect">
                <a:avLst/>
              </a:prstGeom>
              <a:gradFill rotWithShape="1">
                <a:gsLst>
                  <a:gs pos="0">
                    <a:srgbClr val="FFFFFF"/>
                  </a:gs>
                  <a:gs pos="100000">
                    <a:srgbClr val="9FC979"/>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nvGrpSpPr>
              <p:cNvPr id="7193" name="Group 36"/>
              <p:cNvGrpSpPr>
                <a:grpSpLocks/>
              </p:cNvGrpSpPr>
              <p:nvPr/>
            </p:nvGrpSpPr>
            <p:grpSpPr bwMode="auto">
              <a:xfrm>
                <a:off x="793" y="2047"/>
                <a:ext cx="609" cy="526"/>
                <a:chOff x="738" y="1363"/>
                <a:chExt cx="528" cy="526"/>
              </a:xfrm>
            </p:grpSpPr>
            <p:sp>
              <p:nvSpPr>
                <p:cNvPr id="7195" name="Oval 37"/>
                <p:cNvSpPr>
                  <a:spLocks noChangeArrowheads="1"/>
                </p:cNvSpPr>
                <p:nvPr/>
              </p:nvSpPr>
              <p:spPr bwMode="gray">
                <a:xfrm>
                  <a:off x="738" y="1363"/>
                  <a:ext cx="528" cy="526"/>
                </a:xfrm>
                <a:prstGeom prst="ellipse">
                  <a:avLst/>
                </a:prstGeom>
                <a:solidFill>
                  <a:srgbClr val="79AF47"/>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7196" name="Freeform 38"/>
                <p:cNvSpPr>
                  <a:spLocks/>
                </p:cNvSpPr>
                <p:nvPr/>
              </p:nvSpPr>
              <p:spPr bwMode="gray">
                <a:xfrm>
                  <a:off x="798" y="1372"/>
                  <a:ext cx="408" cy="198"/>
                </a:xfrm>
                <a:custGeom>
                  <a:avLst/>
                  <a:gdLst>
                    <a:gd name="T0" fmla="*/ 0 w 1321"/>
                    <a:gd name="T1" fmla="*/ 0 h 712"/>
                    <a:gd name="T2" fmla="*/ 0 w 1321"/>
                    <a:gd name="T3" fmla="*/ 0 h 712"/>
                    <a:gd name="T4" fmla="*/ 0 w 1321"/>
                    <a:gd name="T5" fmla="*/ 0 h 712"/>
                    <a:gd name="T6" fmla="*/ 0 w 1321"/>
                    <a:gd name="T7" fmla="*/ 0 h 712"/>
                    <a:gd name="T8" fmla="*/ 0 w 1321"/>
                    <a:gd name="T9" fmla="*/ 0 h 712"/>
                    <a:gd name="T10" fmla="*/ 0 w 1321"/>
                    <a:gd name="T11" fmla="*/ 0 h 712"/>
                    <a:gd name="T12" fmla="*/ 0 w 1321"/>
                    <a:gd name="T13" fmla="*/ 0 h 712"/>
                    <a:gd name="T14" fmla="*/ 0 w 1321"/>
                    <a:gd name="T15" fmla="*/ 0 h 712"/>
                    <a:gd name="T16" fmla="*/ 0 w 1321"/>
                    <a:gd name="T17" fmla="*/ 0 h 712"/>
                    <a:gd name="T18" fmla="*/ 0 w 1321"/>
                    <a:gd name="T19" fmla="*/ 0 h 712"/>
                    <a:gd name="T20" fmla="*/ 0 w 1321"/>
                    <a:gd name="T21" fmla="*/ 0 h 712"/>
                    <a:gd name="T22" fmla="*/ 0 w 1321"/>
                    <a:gd name="T23" fmla="*/ 0 h 712"/>
                    <a:gd name="T24" fmla="*/ 0 w 1321"/>
                    <a:gd name="T25" fmla="*/ 0 h 712"/>
                    <a:gd name="T26" fmla="*/ 0 w 1321"/>
                    <a:gd name="T27" fmla="*/ 0 h 712"/>
                    <a:gd name="T28" fmla="*/ 0 w 1321"/>
                    <a:gd name="T29" fmla="*/ 0 h 712"/>
                    <a:gd name="T30" fmla="*/ 0 w 1321"/>
                    <a:gd name="T31" fmla="*/ 0 h 712"/>
                    <a:gd name="T32" fmla="*/ 0 w 1321"/>
                    <a:gd name="T33" fmla="*/ 0 h 712"/>
                    <a:gd name="T34" fmla="*/ 0 w 1321"/>
                    <a:gd name="T35" fmla="*/ 0 h 712"/>
                    <a:gd name="T36" fmla="*/ 0 w 1321"/>
                    <a:gd name="T37" fmla="*/ 0 h 712"/>
                    <a:gd name="T38" fmla="*/ 0 w 1321"/>
                    <a:gd name="T39" fmla="*/ 0 h 712"/>
                    <a:gd name="T40" fmla="*/ 0 w 1321"/>
                    <a:gd name="T41" fmla="*/ 0 h 712"/>
                    <a:gd name="T42" fmla="*/ 0 w 1321"/>
                    <a:gd name="T43" fmla="*/ 0 h 712"/>
                    <a:gd name="T44" fmla="*/ 0 w 1321"/>
                    <a:gd name="T45" fmla="*/ 0 h 712"/>
                    <a:gd name="T46" fmla="*/ 0 w 1321"/>
                    <a:gd name="T47" fmla="*/ 0 h 712"/>
                    <a:gd name="T48" fmla="*/ 0 w 1321"/>
                    <a:gd name="T49" fmla="*/ 0 h 712"/>
                    <a:gd name="T50" fmla="*/ 0 w 1321"/>
                    <a:gd name="T51" fmla="*/ 0 h 712"/>
                    <a:gd name="T52" fmla="*/ 0 w 1321"/>
                    <a:gd name="T53" fmla="*/ 0 h 712"/>
                    <a:gd name="T54" fmla="*/ 0 w 1321"/>
                    <a:gd name="T55" fmla="*/ 0 h 712"/>
                    <a:gd name="T56" fmla="*/ 0 w 1321"/>
                    <a:gd name="T57" fmla="*/ 0 h 712"/>
                    <a:gd name="T58" fmla="*/ 0 w 1321"/>
                    <a:gd name="T59" fmla="*/ 0 h 712"/>
                    <a:gd name="T60" fmla="*/ 0 w 1321"/>
                    <a:gd name="T61" fmla="*/ 0 h 712"/>
                    <a:gd name="T62" fmla="*/ 0 w 1321"/>
                    <a:gd name="T63" fmla="*/ 0 h 712"/>
                    <a:gd name="T64" fmla="*/ 0 w 1321"/>
                    <a:gd name="T65" fmla="*/ 0 h 712"/>
                    <a:gd name="T66" fmla="*/ 0 w 1321"/>
                    <a:gd name="T67" fmla="*/ 0 h 712"/>
                    <a:gd name="T68" fmla="*/ 0 w 1321"/>
                    <a:gd name="T69" fmla="*/ 0 h 712"/>
                    <a:gd name="T70" fmla="*/ 0 w 1321"/>
                    <a:gd name="T71" fmla="*/ 0 h 712"/>
                    <a:gd name="T72" fmla="*/ 0 w 1321"/>
                    <a:gd name="T73" fmla="*/ 0 h 712"/>
                    <a:gd name="T74" fmla="*/ 0 w 1321"/>
                    <a:gd name="T75" fmla="*/ 0 h 712"/>
                    <a:gd name="T76" fmla="*/ 0 w 1321"/>
                    <a:gd name="T77" fmla="*/ 0 h 712"/>
                    <a:gd name="T78" fmla="*/ 0 w 1321"/>
                    <a:gd name="T79" fmla="*/ 0 h 712"/>
                    <a:gd name="T80" fmla="*/ 0 w 1321"/>
                    <a:gd name="T81" fmla="*/ 0 h 712"/>
                    <a:gd name="T82" fmla="*/ 0 w 1321"/>
                    <a:gd name="T83" fmla="*/ 0 h 712"/>
                    <a:gd name="T84" fmla="*/ 0 w 1321"/>
                    <a:gd name="T85" fmla="*/ 0 h 712"/>
                    <a:gd name="T86" fmla="*/ 0 w 1321"/>
                    <a:gd name="T87" fmla="*/ 0 h 712"/>
                    <a:gd name="T88" fmla="*/ 0 w 1321"/>
                    <a:gd name="T89" fmla="*/ 0 h 712"/>
                    <a:gd name="T90" fmla="*/ 0 w 1321"/>
                    <a:gd name="T91" fmla="*/ 0 h 712"/>
                    <a:gd name="T92" fmla="*/ 0 w 1321"/>
                    <a:gd name="T93" fmla="*/ 0 h 712"/>
                    <a:gd name="T94" fmla="*/ 0 w 1321"/>
                    <a:gd name="T95" fmla="*/ 0 h 712"/>
                    <a:gd name="T96" fmla="*/ 0 w 1321"/>
                    <a:gd name="T97" fmla="*/ 0 h 712"/>
                    <a:gd name="T98" fmla="*/ 0 w 1321"/>
                    <a:gd name="T99" fmla="*/ 0 h 712"/>
                    <a:gd name="T100" fmla="*/ 0 w 1321"/>
                    <a:gd name="T101" fmla="*/ 0 h 712"/>
                    <a:gd name="T102" fmla="*/ 0 w 1321"/>
                    <a:gd name="T103" fmla="*/ 0 h 712"/>
                    <a:gd name="T104" fmla="*/ 0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8EBF61"/>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238631" name="Text Box 39"/>
              <p:cNvSpPr txBox="1">
                <a:spLocks noChangeArrowheads="1"/>
              </p:cNvSpPr>
              <p:nvPr/>
            </p:nvSpPr>
            <p:spPr bwMode="gray">
              <a:xfrm>
                <a:off x="948" y="2172"/>
                <a:ext cx="316" cy="305"/>
              </a:xfrm>
              <a:prstGeom prst="rect">
                <a:avLst/>
              </a:prstGeom>
              <a:noFill/>
              <a:ln w="9525" algn="ctr">
                <a:noFill/>
                <a:miter lim="800000"/>
                <a:headEnd/>
                <a:tailEnd/>
              </a:ln>
              <a:effec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rgbClr val="FFFF00"/>
                    </a:solidFill>
                    <a:effectLst>
                      <a:outerShdw blurRad="38100" dist="38100" dir="2700000" algn="tl">
                        <a:srgbClr val="C0C0C0"/>
                      </a:outerShdw>
                    </a:effectLst>
                    <a:latin typeface="Verdana" panose="020B0604030504040204" pitchFamily="34" charset="0"/>
                  </a:rPr>
                  <a:t>5</a:t>
                </a:r>
              </a:p>
            </p:txBody>
          </p:sp>
        </p:grpSp>
        <p:sp>
          <p:nvSpPr>
            <p:cNvPr id="7191" name="Text Box 40"/>
            <p:cNvSpPr txBox="1">
              <a:spLocks noChangeArrowheads="1"/>
            </p:cNvSpPr>
            <p:nvPr/>
          </p:nvSpPr>
          <p:spPr bwMode="gray">
            <a:xfrm>
              <a:off x="1034" y="2854"/>
              <a:ext cx="43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kumimoji="1" lang="zh-CN" altLang="en-US" sz="2400"/>
                <a:t>学会记录和处理实验数据，撰写实验报告。</a:t>
              </a:r>
              <a:endParaRPr kumimoji="1" lang="en-US" altLang="zh-CN" sz="2400"/>
            </a:p>
          </p:txBody>
        </p:sp>
      </p:grpSp>
      <p:grpSp>
        <p:nvGrpSpPr>
          <p:cNvPr id="7175" name="Group 60"/>
          <p:cNvGrpSpPr>
            <a:grpSpLocks/>
          </p:cNvGrpSpPr>
          <p:nvPr/>
        </p:nvGrpSpPr>
        <p:grpSpPr bwMode="auto">
          <a:xfrm>
            <a:off x="2243138" y="3573463"/>
            <a:ext cx="7993062" cy="749300"/>
            <a:chOff x="453" y="2183"/>
            <a:chExt cx="5035" cy="472"/>
          </a:xfrm>
        </p:grpSpPr>
        <p:sp>
          <p:nvSpPr>
            <p:cNvPr id="7184" name="Rectangle 42"/>
            <p:cNvSpPr>
              <a:spLocks noChangeArrowheads="1"/>
            </p:cNvSpPr>
            <p:nvPr/>
          </p:nvSpPr>
          <p:spPr bwMode="gray">
            <a:xfrm rot="10800000">
              <a:off x="718" y="2284"/>
              <a:ext cx="3182" cy="371"/>
            </a:xfrm>
            <a:prstGeom prst="rect">
              <a:avLst/>
            </a:prstGeom>
            <a:gradFill rotWithShape="1">
              <a:gsLst>
                <a:gs pos="0">
                  <a:srgbClr val="FFFFFF"/>
                </a:gs>
                <a:gs pos="100000">
                  <a:srgbClr val="63CBF9"/>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endParaRPr lang="zh-CN" altLang="en-US"/>
            </a:p>
          </p:txBody>
        </p:sp>
        <p:grpSp>
          <p:nvGrpSpPr>
            <p:cNvPr id="7185" name="Group 43"/>
            <p:cNvGrpSpPr>
              <a:grpSpLocks/>
            </p:cNvGrpSpPr>
            <p:nvPr/>
          </p:nvGrpSpPr>
          <p:grpSpPr bwMode="auto">
            <a:xfrm>
              <a:off x="453" y="2183"/>
              <a:ext cx="486" cy="470"/>
              <a:chOff x="576" y="2006"/>
              <a:chExt cx="528" cy="528"/>
            </a:xfrm>
          </p:grpSpPr>
          <p:sp>
            <p:nvSpPr>
              <p:cNvPr id="7188" name="Oval 44"/>
              <p:cNvSpPr>
                <a:spLocks noChangeArrowheads="1"/>
              </p:cNvSpPr>
              <p:nvPr/>
            </p:nvSpPr>
            <p:spPr bwMode="gray">
              <a:xfrm>
                <a:off x="576" y="2006"/>
                <a:ext cx="528" cy="528"/>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7189" name="Freeform 45"/>
              <p:cNvSpPr>
                <a:spLocks/>
              </p:cNvSpPr>
              <p:nvPr/>
            </p:nvSpPr>
            <p:spPr bwMode="gray">
              <a:xfrm>
                <a:off x="636" y="2015"/>
                <a:ext cx="408" cy="199"/>
              </a:xfrm>
              <a:custGeom>
                <a:avLst/>
                <a:gdLst>
                  <a:gd name="T0" fmla="*/ 0 w 1321"/>
                  <a:gd name="T1" fmla="*/ 0 h 712"/>
                  <a:gd name="T2" fmla="*/ 0 w 1321"/>
                  <a:gd name="T3" fmla="*/ 0 h 712"/>
                  <a:gd name="T4" fmla="*/ 0 w 1321"/>
                  <a:gd name="T5" fmla="*/ 0 h 712"/>
                  <a:gd name="T6" fmla="*/ 0 w 1321"/>
                  <a:gd name="T7" fmla="*/ 0 h 712"/>
                  <a:gd name="T8" fmla="*/ 0 w 1321"/>
                  <a:gd name="T9" fmla="*/ 0 h 712"/>
                  <a:gd name="T10" fmla="*/ 0 w 1321"/>
                  <a:gd name="T11" fmla="*/ 0 h 712"/>
                  <a:gd name="T12" fmla="*/ 0 w 1321"/>
                  <a:gd name="T13" fmla="*/ 0 h 712"/>
                  <a:gd name="T14" fmla="*/ 0 w 1321"/>
                  <a:gd name="T15" fmla="*/ 0 h 712"/>
                  <a:gd name="T16" fmla="*/ 0 w 1321"/>
                  <a:gd name="T17" fmla="*/ 0 h 712"/>
                  <a:gd name="T18" fmla="*/ 0 w 1321"/>
                  <a:gd name="T19" fmla="*/ 0 h 712"/>
                  <a:gd name="T20" fmla="*/ 0 w 1321"/>
                  <a:gd name="T21" fmla="*/ 0 h 712"/>
                  <a:gd name="T22" fmla="*/ 0 w 1321"/>
                  <a:gd name="T23" fmla="*/ 0 h 712"/>
                  <a:gd name="T24" fmla="*/ 0 w 1321"/>
                  <a:gd name="T25" fmla="*/ 0 h 712"/>
                  <a:gd name="T26" fmla="*/ 0 w 1321"/>
                  <a:gd name="T27" fmla="*/ 0 h 712"/>
                  <a:gd name="T28" fmla="*/ 0 w 1321"/>
                  <a:gd name="T29" fmla="*/ 0 h 712"/>
                  <a:gd name="T30" fmla="*/ 0 w 1321"/>
                  <a:gd name="T31" fmla="*/ 0 h 712"/>
                  <a:gd name="T32" fmla="*/ 0 w 1321"/>
                  <a:gd name="T33" fmla="*/ 0 h 712"/>
                  <a:gd name="T34" fmla="*/ 0 w 1321"/>
                  <a:gd name="T35" fmla="*/ 0 h 712"/>
                  <a:gd name="T36" fmla="*/ 0 w 1321"/>
                  <a:gd name="T37" fmla="*/ 0 h 712"/>
                  <a:gd name="T38" fmla="*/ 0 w 1321"/>
                  <a:gd name="T39" fmla="*/ 0 h 712"/>
                  <a:gd name="T40" fmla="*/ 0 w 1321"/>
                  <a:gd name="T41" fmla="*/ 0 h 712"/>
                  <a:gd name="T42" fmla="*/ 0 w 1321"/>
                  <a:gd name="T43" fmla="*/ 0 h 712"/>
                  <a:gd name="T44" fmla="*/ 0 w 1321"/>
                  <a:gd name="T45" fmla="*/ 0 h 712"/>
                  <a:gd name="T46" fmla="*/ 0 w 1321"/>
                  <a:gd name="T47" fmla="*/ 0 h 712"/>
                  <a:gd name="T48" fmla="*/ 0 w 1321"/>
                  <a:gd name="T49" fmla="*/ 0 h 712"/>
                  <a:gd name="T50" fmla="*/ 0 w 1321"/>
                  <a:gd name="T51" fmla="*/ 0 h 712"/>
                  <a:gd name="T52" fmla="*/ 0 w 1321"/>
                  <a:gd name="T53" fmla="*/ 0 h 712"/>
                  <a:gd name="T54" fmla="*/ 0 w 1321"/>
                  <a:gd name="T55" fmla="*/ 0 h 712"/>
                  <a:gd name="T56" fmla="*/ 0 w 1321"/>
                  <a:gd name="T57" fmla="*/ 0 h 712"/>
                  <a:gd name="T58" fmla="*/ 0 w 1321"/>
                  <a:gd name="T59" fmla="*/ 0 h 712"/>
                  <a:gd name="T60" fmla="*/ 0 w 1321"/>
                  <a:gd name="T61" fmla="*/ 0 h 712"/>
                  <a:gd name="T62" fmla="*/ 0 w 1321"/>
                  <a:gd name="T63" fmla="*/ 0 h 712"/>
                  <a:gd name="T64" fmla="*/ 0 w 1321"/>
                  <a:gd name="T65" fmla="*/ 0 h 712"/>
                  <a:gd name="T66" fmla="*/ 0 w 1321"/>
                  <a:gd name="T67" fmla="*/ 0 h 712"/>
                  <a:gd name="T68" fmla="*/ 0 w 1321"/>
                  <a:gd name="T69" fmla="*/ 0 h 712"/>
                  <a:gd name="T70" fmla="*/ 0 w 1321"/>
                  <a:gd name="T71" fmla="*/ 0 h 712"/>
                  <a:gd name="T72" fmla="*/ 0 w 1321"/>
                  <a:gd name="T73" fmla="*/ 0 h 712"/>
                  <a:gd name="T74" fmla="*/ 0 w 1321"/>
                  <a:gd name="T75" fmla="*/ 0 h 712"/>
                  <a:gd name="T76" fmla="*/ 0 w 1321"/>
                  <a:gd name="T77" fmla="*/ 0 h 712"/>
                  <a:gd name="T78" fmla="*/ 0 w 1321"/>
                  <a:gd name="T79" fmla="*/ 0 h 712"/>
                  <a:gd name="T80" fmla="*/ 0 w 1321"/>
                  <a:gd name="T81" fmla="*/ 0 h 712"/>
                  <a:gd name="T82" fmla="*/ 0 w 1321"/>
                  <a:gd name="T83" fmla="*/ 0 h 712"/>
                  <a:gd name="T84" fmla="*/ 0 w 1321"/>
                  <a:gd name="T85" fmla="*/ 0 h 712"/>
                  <a:gd name="T86" fmla="*/ 0 w 1321"/>
                  <a:gd name="T87" fmla="*/ 0 h 712"/>
                  <a:gd name="T88" fmla="*/ 0 w 1321"/>
                  <a:gd name="T89" fmla="*/ 0 h 712"/>
                  <a:gd name="T90" fmla="*/ 0 w 1321"/>
                  <a:gd name="T91" fmla="*/ 0 h 712"/>
                  <a:gd name="T92" fmla="*/ 0 w 1321"/>
                  <a:gd name="T93" fmla="*/ 0 h 712"/>
                  <a:gd name="T94" fmla="*/ 0 w 1321"/>
                  <a:gd name="T95" fmla="*/ 0 h 712"/>
                  <a:gd name="T96" fmla="*/ 0 w 1321"/>
                  <a:gd name="T97" fmla="*/ 0 h 712"/>
                  <a:gd name="T98" fmla="*/ 0 w 1321"/>
                  <a:gd name="T99" fmla="*/ 0 h 712"/>
                  <a:gd name="T100" fmla="*/ 0 w 1321"/>
                  <a:gd name="T101" fmla="*/ 0 h 712"/>
                  <a:gd name="T102" fmla="*/ 0 w 1321"/>
                  <a:gd name="T103" fmla="*/ 0 h 712"/>
                  <a:gd name="T104" fmla="*/ 0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63CBF9"/>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238638" name="Text Box 46"/>
            <p:cNvSpPr txBox="1">
              <a:spLocks noChangeArrowheads="1"/>
            </p:cNvSpPr>
            <p:nvPr/>
          </p:nvSpPr>
          <p:spPr bwMode="gray">
            <a:xfrm>
              <a:off x="574" y="2284"/>
              <a:ext cx="253" cy="288"/>
            </a:xfrm>
            <a:prstGeom prst="rect">
              <a:avLst/>
            </a:prstGeom>
            <a:noFill/>
            <a:ln w="9525" algn="ctr">
              <a:noFill/>
              <a:miter lim="800000"/>
              <a:headEnd/>
              <a:tailEnd/>
            </a:ln>
            <a:effec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rgbClr val="FFFF00"/>
                  </a:solidFill>
                  <a:effectLst>
                    <a:outerShdw blurRad="38100" dist="38100" dir="2700000" algn="tl">
                      <a:srgbClr val="C0C0C0"/>
                    </a:outerShdw>
                  </a:effectLst>
                  <a:latin typeface="Verdana" panose="020B0604030504040204" pitchFamily="34" charset="0"/>
                </a:rPr>
                <a:t>4</a:t>
              </a:r>
            </a:p>
          </p:txBody>
        </p:sp>
        <p:sp>
          <p:nvSpPr>
            <p:cNvPr id="7187" name="Text Box 47"/>
            <p:cNvSpPr txBox="1">
              <a:spLocks noChangeArrowheads="1"/>
            </p:cNvSpPr>
            <p:nvPr/>
          </p:nvSpPr>
          <p:spPr bwMode="gray">
            <a:xfrm>
              <a:off x="995" y="2324"/>
              <a:ext cx="44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kumimoji="1" lang="zh-CN" altLang="en-US" sz="2400"/>
                <a:t>学会分析电路，排除电路故障的方法。</a:t>
              </a:r>
            </a:p>
          </p:txBody>
        </p:sp>
      </p:grpSp>
      <p:grpSp>
        <p:nvGrpSpPr>
          <p:cNvPr id="7176" name="Group 58"/>
          <p:cNvGrpSpPr>
            <a:grpSpLocks/>
          </p:cNvGrpSpPr>
          <p:nvPr/>
        </p:nvGrpSpPr>
        <p:grpSpPr bwMode="auto">
          <a:xfrm>
            <a:off x="2279650" y="5337176"/>
            <a:ext cx="7812088" cy="701675"/>
            <a:chOff x="476" y="3226"/>
            <a:chExt cx="4921" cy="442"/>
          </a:xfrm>
        </p:grpSpPr>
        <p:sp>
          <p:nvSpPr>
            <p:cNvPr id="7178" name="Rectangle 49"/>
            <p:cNvSpPr>
              <a:spLocks noChangeArrowheads="1"/>
            </p:cNvSpPr>
            <p:nvPr/>
          </p:nvSpPr>
          <p:spPr bwMode="gray">
            <a:xfrm rot="10800000">
              <a:off x="729" y="3320"/>
              <a:ext cx="3038" cy="348"/>
            </a:xfrm>
            <a:prstGeom prst="rect">
              <a:avLst/>
            </a:prstGeom>
            <a:gradFill rotWithShape="1">
              <a:gsLst>
                <a:gs pos="0">
                  <a:srgbClr val="FFFFFF"/>
                </a:gs>
                <a:gs pos="100000">
                  <a:srgbClr val="63CBF9"/>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endParaRPr lang="zh-CN" altLang="en-US"/>
            </a:p>
          </p:txBody>
        </p:sp>
        <p:grpSp>
          <p:nvGrpSpPr>
            <p:cNvPr id="7179" name="Group 50"/>
            <p:cNvGrpSpPr>
              <a:grpSpLocks/>
            </p:cNvGrpSpPr>
            <p:nvPr/>
          </p:nvGrpSpPr>
          <p:grpSpPr bwMode="auto">
            <a:xfrm>
              <a:off x="476" y="3226"/>
              <a:ext cx="464" cy="440"/>
              <a:chOff x="576" y="2006"/>
              <a:chExt cx="528" cy="528"/>
            </a:xfrm>
          </p:grpSpPr>
          <p:sp>
            <p:nvSpPr>
              <p:cNvPr id="7182" name="Oval 51"/>
              <p:cNvSpPr>
                <a:spLocks noChangeArrowheads="1"/>
              </p:cNvSpPr>
              <p:nvPr/>
            </p:nvSpPr>
            <p:spPr bwMode="gray">
              <a:xfrm>
                <a:off x="576" y="2006"/>
                <a:ext cx="528" cy="528"/>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7183" name="Freeform 52"/>
              <p:cNvSpPr>
                <a:spLocks/>
              </p:cNvSpPr>
              <p:nvPr/>
            </p:nvSpPr>
            <p:spPr bwMode="gray">
              <a:xfrm>
                <a:off x="636" y="2015"/>
                <a:ext cx="408" cy="199"/>
              </a:xfrm>
              <a:custGeom>
                <a:avLst/>
                <a:gdLst>
                  <a:gd name="T0" fmla="*/ 0 w 1321"/>
                  <a:gd name="T1" fmla="*/ 0 h 712"/>
                  <a:gd name="T2" fmla="*/ 0 w 1321"/>
                  <a:gd name="T3" fmla="*/ 0 h 712"/>
                  <a:gd name="T4" fmla="*/ 0 w 1321"/>
                  <a:gd name="T5" fmla="*/ 0 h 712"/>
                  <a:gd name="T6" fmla="*/ 0 w 1321"/>
                  <a:gd name="T7" fmla="*/ 0 h 712"/>
                  <a:gd name="T8" fmla="*/ 0 w 1321"/>
                  <a:gd name="T9" fmla="*/ 0 h 712"/>
                  <a:gd name="T10" fmla="*/ 0 w 1321"/>
                  <a:gd name="T11" fmla="*/ 0 h 712"/>
                  <a:gd name="T12" fmla="*/ 0 w 1321"/>
                  <a:gd name="T13" fmla="*/ 0 h 712"/>
                  <a:gd name="T14" fmla="*/ 0 w 1321"/>
                  <a:gd name="T15" fmla="*/ 0 h 712"/>
                  <a:gd name="T16" fmla="*/ 0 w 1321"/>
                  <a:gd name="T17" fmla="*/ 0 h 712"/>
                  <a:gd name="T18" fmla="*/ 0 w 1321"/>
                  <a:gd name="T19" fmla="*/ 0 h 712"/>
                  <a:gd name="T20" fmla="*/ 0 w 1321"/>
                  <a:gd name="T21" fmla="*/ 0 h 712"/>
                  <a:gd name="T22" fmla="*/ 0 w 1321"/>
                  <a:gd name="T23" fmla="*/ 0 h 712"/>
                  <a:gd name="T24" fmla="*/ 0 w 1321"/>
                  <a:gd name="T25" fmla="*/ 0 h 712"/>
                  <a:gd name="T26" fmla="*/ 0 w 1321"/>
                  <a:gd name="T27" fmla="*/ 0 h 712"/>
                  <a:gd name="T28" fmla="*/ 0 w 1321"/>
                  <a:gd name="T29" fmla="*/ 0 h 712"/>
                  <a:gd name="T30" fmla="*/ 0 w 1321"/>
                  <a:gd name="T31" fmla="*/ 0 h 712"/>
                  <a:gd name="T32" fmla="*/ 0 w 1321"/>
                  <a:gd name="T33" fmla="*/ 0 h 712"/>
                  <a:gd name="T34" fmla="*/ 0 w 1321"/>
                  <a:gd name="T35" fmla="*/ 0 h 712"/>
                  <a:gd name="T36" fmla="*/ 0 w 1321"/>
                  <a:gd name="T37" fmla="*/ 0 h 712"/>
                  <a:gd name="T38" fmla="*/ 0 w 1321"/>
                  <a:gd name="T39" fmla="*/ 0 h 712"/>
                  <a:gd name="T40" fmla="*/ 0 w 1321"/>
                  <a:gd name="T41" fmla="*/ 0 h 712"/>
                  <a:gd name="T42" fmla="*/ 0 w 1321"/>
                  <a:gd name="T43" fmla="*/ 0 h 712"/>
                  <a:gd name="T44" fmla="*/ 0 w 1321"/>
                  <a:gd name="T45" fmla="*/ 0 h 712"/>
                  <a:gd name="T46" fmla="*/ 0 w 1321"/>
                  <a:gd name="T47" fmla="*/ 0 h 712"/>
                  <a:gd name="T48" fmla="*/ 0 w 1321"/>
                  <a:gd name="T49" fmla="*/ 0 h 712"/>
                  <a:gd name="T50" fmla="*/ 0 w 1321"/>
                  <a:gd name="T51" fmla="*/ 0 h 712"/>
                  <a:gd name="T52" fmla="*/ 0 w 1321"/>
                  <a:gd name="T53" fmla="*/ 0 h 712"/>
                  <a:gd name="T54" fmla="*/ 0 w 1321"/>
                  <a:gd name="T55" fmla="*/ 0 h 712"/>
                  <a:gd name="T56" fmla="*/ 0 w 1321"/>
                  <a:gd name="T57" fmla="*/ 0 h 712"/>
                  <a:gd name="T58" fmla="*/ 0 w 1321"/>
                  <a:gd name="T59" fmla="*/ 0 h 712"/>
                  <a:gd name="T60" fmla="*/ 0 w 1321"/>
                  <a:gd name="T61" fmla="*/ 0 h 712"/>
                  <a:gd name="T62" fmla="*/ 0 w 1321"/>
                  <a:gd name="T63" fmla="*/ 0 h 712"/>
                  <a:gd name="T64" fmla="*/ 0 w 1321"/>
                  <a:gd name="T65" fmla="*/ 0 h 712"/>
                  <a:gd name="T66" fmla="*/ 0 w 1321"/>
                  <a:gd name="T67" fmla="*/ 0 h 712"/>
                  <a:gd name="T68" fmla="*/ 0 w 1321"/>
                  <a:gd name="T69" fmla="*/ 0 h 712"/>
                  <a:gd name="T70" fmla="*/ 0 w 1321"/>
                  <a:gd name="T71" fmla="*/ 0 h 712"/>
                  <a:gd name="T72" fmla="*/ 0 w 1321"/>
                  <a:gd name="T73" fmla="*/ 0 h 712"/>
                  <a:gd name="T74" fmla="*/ 0 w 1321"/>
                  <a:gd name="T75" fmla="*/ 0 h 712"/>
                  <a:gd name="T76" fmla="*/ 0 w 1321"/>
                  <a:gd name="T77" fmla="*/ 0 h 712"/>
                  <a:gd name="T78" fmla="*/ 0 w 1321"/>
                  <a:gd name="T79" fmla="*/ 0 h 712"/>
                  <a:gd name="T80" fmla="*/ 0 w 1321"/>
                  <a:gd name="T81" fmla="*/ 0 h 712"/>
                  <a:gd name="T82" fmla="*/ 0 w 1321"/>
                  <a:gd name="T83" fmla="*/ 0 h 712"/>
                  <a:gd name="T84" fmla="*/ 0 w 1321"/>
                  <a:gd name="T85" fmla="*/ 0 h 712"/>
                  <a:gd name="T86" fmla="*/ 0 w 1321"/>
                  <a:gd name="T87" fmla="*/ 0 h 712"/>
                  <a:gd name="T88" fmla="*/ 0 w 1321"/>
                  <a:gd name="T89" fmla="*/ 0 h 712"/>
                  <a:gd name="T90" fmla="*/ 0 w 1321"/>
                  <a:gd name="T91" fmla="*/ 0 h 712"/>
                  <a:gd name="T92" fmla="*/ 0 w 1321"/>
                  <a:gd name="T93" fmla="*/ 0 h 712"/>
                  <a:gd name="T94" fmla="*/ 0 w 1321"/>
                  <a:gd name="T95" fmla="*/ 0 h 712"/>
                  <a:gd name="T96" fmla="*/ 0 w 1321"/>
                  <a:gd name="T97" fmla="*/ 0 h 712"/>
                  <a:gd name="T98" fmla="*/ 0 w 1321"/>
                  <a:gd name="T99" fmla="*/ 0 h 712"/>
                  <a:gd name="T100" fmla="*/ 0 w 1321"/>
                  <a:gd name="T101" fmla="*/ 0 h 712"/>
                  <a:gd name="T102" fmla="*/ 0 w 1321"/>
                  <a:gd name="T103" fmla="*/ 0 h 712"/>
                  <a:gd name="T104" fmla="*/ 0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63CBF9"/>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238645" name="Text Box 53"/>
            <p:cNvSpPr txBox="1">
              <a:spLocks noChangeArrowheads="1"/>
            </p:cNvSpPr>
            <p:nvPr/>
          </p:nvSpPr>
          <p:spPr bwMode="gray">
            <a:xfrm>
              <a:off x="585" y="3321"/>
              <a:ext cx="253" cy="288"/>
            </a:xfrm>
            <a:prstGeom prst="rect">
              <a:avLst/>
            </a:prstGeom>
            <a:noFill/>
            <a:ln w="9525" algn="ctr">
              <a:noFill/>
              <a:miter lim="800000"/>
              <a:headEnd/>
              <a:tailEnd/>
            </a:ln>
            <a:effec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r>
                <a:rPr lang="en-US" altLang="zh-CN" sz="2400">
                  <a:solidFill>
                    <a:srgbClr val="FFFF00"/>
                  </a:solidFill>
                  <a:effectLst>
                    <a:outerShdw blurRad="38100" dist="38100" dir="2700000" algn="tl">
                      <a:srgbClr val="C0C0C0"/>
                    </a:outerShdw>
                  </a:effectLst>
                  <a:latin typeface="Verdana" panose="020B0604030504040204" pitchFamily="34" charset="0"/>
                </a:rPr>
                <a:t>6</a:t>
              </a:r>
            </a:p>
          </p:txBody>
        </p:sp>
        <p:sp>
          <p:nvSpPr>
            <p:cNvPr id="7181" name="Text Box 54"/>
            <p:cNvSpPr txBox="1">
              <a:spLocks noChangeArrowheads="1"/>
            </p:cNvSpPr>
            <p:nvPr/>
          </p:nvSpPr>
          <p:spPr bwMode="gray">
            <a:xfrm>
              <a:off x="995" y="3357"/>
              <a:ext cx="44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kumimoji="1" lang="zh-CN" altLang="en-US" sz="2400"/>
                <a:t>能够使用计算机进行印刷电路板的设计。</a:t>
              </a:r>
            </a:p>
          </p:txBody>
        </p:sp>
      </p:grpSp>
    </p:spTree>
    <p:extLst>
      <p:ext uri="{BB962C8B-B14F-4D97-AF65-F5344CB8AC3E}">
        <p14:creationId xmlns:p14="http://schemas.microsoft.com/office/powerpoint/2010/main" val="32781836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7" name="AutoShape 3"/>
          <p:cNvSpPr>
            <a:spLocks noChangeArrowheads="1"/>
          </p:cNvSpPr>
          <p:nvPr/>
        </p:nvSpPr>
        <p:spPr bwMode="gray">
          <a:xfrm>
            <a:off x="1882776" y="1233488"/>
            <a:ext cx="234156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松香焊锡丝 </a:t>
            </a:r>
          </a:p>
        </p:txBody>
      </p:sp>
      <p:sp>
        <p:nvSpPr>
          <p:cNvPr id="48131" name="Text Box 4"/>
          <p:cNvSpPr txBox="1">
            <a:spLocks noChangeArrowheads="1"/>
          </p:cNvSpPr>
          <p:nvPr/>
        </p:nvSpPr>
        <p:spPr bwMode="auto">
          <a:xfrm>
            <a:off x="7175501" y="2133600"/>
            <a:ext cx="317817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kumimoji="1" lang="zh-CN" altLang="en-US" sz="2400">
                <a:solidFill>
                  <a:srgbClr val="000000"/>
                </a:solidFill>
                <a:latin typeface="Arial" panose="020B0604020202020204" pitchFamily="34" charset="0"/>
              </a:rPr>
              <a:t>主要参数：</a:t>
            </a:r>
          </a:p>
          <a:p>
            <a:pPr eaLnBrk="1" hangingPunct="1">
              <a:spcBef>
                <a:spcPct val="50000"/>
              </a:spcBef>
            </a:pPr>
            <a:r>
              <a:rPr kumimoji="1" lang="zh-CN" altLang="en-US" sz="2400">
                <a:solidFill>
                  <a:srgbClr val="000000"/>
                </a:solidFill>
                <a:latin typeface="Arial" panose="020B0604020202020204" pitchFamily="34" charset="0"/>
              </a:rPr>
              <a:t>线径：</a:t>
            </a:r>
            <a:r>
              <a:rPr kumimoji="1" lang="en-US" altLang="zh-CN" sz="2400">
                <a:solidFill>
                  <a:srgbClr val="000000"/>
                </a:solidFill>
                <a:latin typeface="Arial" panose="020B0604020202020204" pitchFamily="34" charset="0"/>
                <a:cs typeface="Arial" panose="020B0604020202020204" pitchFamily="34" charset="0"/>
              </a:rPr>
              <a:t>0.3-2.5mm </a:t>
            </a:r>
          </a:p>
          <a:p>
            <a:pPr eaLnBrk="1" hangingPunct="1">
              <a:spcBef>
                <a:spcPct val="50000"/>
              </a:spcBef>
            </a:pPr>
            <a:r>
              <a:rPr kumimoji="1" lang="zh-CN" altLang="en-US" sz="2400">
                <a:solidFill>
                  <a:srgbClr val="000000"/>
                </a:solidFill>
                <a:latin typeface="Arial" panose="020B0604020202020204" pitchFamily="34" charset="0"/>
              </a:rPr>
              <a:t>熔点：</a:t>
            </a:r>
            <a:r>
              <a:rPr kumimoji="1" lang="en-US" altLang="zh-CN" sz="2400">
                <a:solidFill>
                  <a:srgbClr val="000000"/>
                </a:solidFill>
                <a:latin typeface="Arial" panose="020B0604020202020204" pitchFamily="34" charset="0"/>
              </a:rPr>
              <a:t>183-260 ℃</a:t>
            </a:r>
          </a:p>
          <a:p>
            <a:pPr eaLnBrk="1" hangingPunct="1">
              <a:spcBef>
                <a:spcPct val="50000"/>
              </a:spcBef>
            </a:pPr>
            <a:r>
              <a:rPr kumimoji="1" lang="en-US" altLang="zh-CN" sz="2400">
                <a:solidFill>
                  <a:srgbClr val="000000"/>
                </a:solidFill>
                <a:latin typeface="Arial" panose="020B0604020202020204" pitchFamily="34" charset="0"/>
              </a:rPr>
              <a:t>           </a:t>
            </a:r>
            <a:r>
              <a:rPr kumimoji="1" lang="zh-CN" altLang="en-US" sz="2400">
                <a:solidFill>
                  <a:srgbClr val="000000"/>
                </a:solidFill>
                <a:latin typeface="Arial" panose="020B0604020202020204" pitchFamily="34" charset="0"/>
              </a:rPr>
              <a:t>低温的有</a:t>
            </a:r>
            <a:r>
              <a:rPr kumimoji="1" lang="en-US" altLang="zh-CN" sz="2400">
                <a:solidFill>
                  <a:srgbClr val="000000"/>
                </a:solidFill>
                <a:latin typeface="Arial" panose="020B0604020202020204" pitchFamily="34" charset="0"/>
              </a:rPr>
              <a:t>95 ℃</a:t>
            </a:r>
          </a:p>
          <a:p>
            <a:pPr eaLnBrk="1" hangingPunct="1">
              <a:spcBef>
                <a:spcPct val="50000"/>
              </a:spcBef>
            </a:pPr>
            <a:r>
              <a:rPr kumimoji="1" lang="zh-CN" altLang="en-US" sz="2400">
                <a:solidFill>
                  <a:srgbClr val="000000"/>
                </a:solidFill>
              </a:rPr>
              <a:t>焊剂含量</a:t>
            </a:r>
            <a:r>
              <a:rPr kumimoji="1" lang="zh-CN" altLang="en-US" sz="2400">
                <a:solidFill>
                  <a:srgbClr val="000000"/>
                </a:solidFill>
                <a:latin typeface="Arial" panose="020B0604020202020204" pitchFamily="34" charset="0"/>
              </a:rPr>
              <a:t>：</a:t>
            </a:r>
            <a:r>
              <a:rPr kumimoji="1" lang="en-US" altLang="zh-CN" sz="2400">
                <a:solidFill>
                  <a:srgbClr val="000000"/>
                </a:solidFill>
                <a:latin typeface="Arial" panose="020B0604020202020204" pitchFamily="34" charset="0"/>
              </a:rPr>
              <a:t>0.5-1.5 %</a:t>
            </a:r>
          </a:p>
          <a:p>
            <a:pPr eaLnBrk="1" hangingPunct="1">
              <a:spcBef>
                <a:spcPct val="50000"/>
              </a:spcBef>
            </a:pPr>
            <a:r>
              <a:rPr kumimoji="1" lang="zh-CN" altLang="en-US" sz="2400">
                <a:solidFill>
                  <a:srgbClr val="000000"/>
                </a:solidFill>
                <a:latin typeface="Arial" panose="020B0604020202020204" pitchFamily="34" charset="0"/>
              </a:rPr>
              <a:t>含锡量：</a:t>
            </a:r>
            <a:r>
              <a:rPr kumimoji="1" lang="en-US" altLang="zh-CN" sz="2400">
                <a:solidFill>
                  <a:srgbClr val="000000"/>
                </a:solidFill>
                <a:latin typeface="Arial" panose="020B0604020202020204" pitchFamily="34" charset="0"/>
              </a:rPr>
              <a:t>Sn25-63</a:t>
            </a:r>
            <a:r>
              <a:rPr kumimoji="1" lang="en-US" altLang="zh-CN" sz="2400">
                <a:solidFill>
                  <a:srgbClr val="000000"/>
                </a:solidFill>
                <a:latin typeface="Times New Roman" panose="02020603050405020304" pitchFamily="18" charset="0"/>
              </a:rPr>
              <a:t> </a:t>
            </a:r>
            <a:r>
              <a:rPr kumimoji="1" lang="en-US" altLang="zh-CN" sz="2400">
                <a:solidFill>
                  <a:srgbClr val="000000"/>
                </a:solidFill>
                <a:latin typeface="Arial" panose="020B0604020202020204" pitchFamily="34" charset="0"/>
              </a:rPr>
              <a:t> %</a:t>
            </a:r>
          </a:p>
          <a:p>
            <a:pPr eaLnBrk="1" hangingPunct="1">
              <a:spcBef>
                <a:spcPct val="50000"/>
              </a:spcBef>
            </a:pPr>
            <a:r>
              <a:rPr kumimoji="1" lang="zh-CN" altLang="en-US" sz="2400">
                <a:solidFill>
                  <a:srgbClr val="000000"/>
                </a:solidFill>
                <a:latin typeface="Arial" panose="020B0604020202020204" pitchFamily="34" charset="0"/>
              </a:rPr>
              <a:t>无铅焊锡</a:t>
            </a:r>
            <a:r>
              <a:rPr kumimoji="1" lang="en-US" altLang="zh-CN" sz="2400">
                <a:solidFill>
                  <a:srgbClr val="000000"/>
                </a:solidFill>
                <a:latin typeface="Arial" panose="020B0604020202020204" pitchFamily="34" charset="0"/>
              </a:rPr>
              <a:t>Sn99.98</a:t>
            </a:r>
            <a:r>
              <a:rPr kumimoji="1" lang="en-US" altLang="zh-CN" sz="2400">
                <a:solidFill>
                  <a:srgbClr val="000000"/>
                </a:solidFill>
                <a:latin typeface="Times New Roman" panose="02020603050405020304" pitchFamily="18" charset="0"/>
              </a:rPr>
              <a:t> </a:t>
            </a:r>
            <a:r>
              <a:rPr kumimoji="1" lang="en-US" altLang="zh-CN" sz="2400">
                <a:solidFill>
                  <a:srgbClr val="000000"/>
                </a:solidFill>
                <a:latin typeface="Arial" panose="020B0604020202020204" pitchFamily="34" charset="0"/>
              </a:rPr>
              <a:t> %</a:t>
            </a:r>
            <a:endParaRPr kumimoji="1" lang="en-US" altLang="zh-CN" sz="2400">
              <a:latin typeface="Arial" panose="020B0604020202020204" pitchFamily="34" charset="0"/>
            </a:endParaRPr>
          </a:p>
        </p:txBody>
      </p:sp>
      <p:pic>
        <p:nvPicPr>
          <p:cNvPr id="48132" name="Picture 5" descr="扬声器专用焊锡丝"/>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811339" y="2133601"/>
            <a:ext cx="5329237"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7"/>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19182498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7" name="AutoShape 3"/>
          <p:cNvSpPr>
            <a:spLocks noChangeArrowheads="1"/>
          </p:cNvSpPr>
          <p:nvPr/>
        </p:nvSpPr>
        <p:spPr bwMode="gray">
          <a:xfrm>
            <a:off x="1919288" y="1449388"/>
            <a:ext cx="2881312"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dirty="0">
                <a:solidFill>
                  <a:schemeClr val="bg1"/>
                </a:solidFill>
                <a:latin typeface="幼圆" pitchFamily="49" charset="-122"/>
                <a:ea typeface="幼圆" pitchFamily="49" charset="-122"/>
              </a:rPr>
              <a:t>印刷电路板</a:t>
            </a:r>
          </a:p>
        </p:txBody>
      </p:sp>
      <p:sp>
        <p:nvSpPr>
          <p:cNvPr id="19458" name="Text Box 2"/>
          <p:cNvSpPr txBox="1">
            <a:spLocks noChangeArrowheads="1"/>
          </p:cNvSpPr>
          <p:nvPr/>
        </p:nvSpPr>
        <p:spPr bwMode="auto">
          <a:xfrm>
            <a:off x="1847850" y="2600325"/>
            <a:ext cx="79248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50000"/>
              </a:lnSpc>
            </a:pPr>
            <a:r>
              <a:rPr kumimoji="1" lang="zh-CN" altLang="en-US" sz="2800">
                <a:latin typeface="Times New Roman" panose="02020603050405020304" pitchFamily="18" charset="0"/>
              </a:rPr>
              <a:t>         印刷电路板是电子设备中重要的组装部件，英文简称是</a:t>
            </a:r>
            <a:r>
              <a:rPr kumimoji="1" lang="en-US" altLang="zh-CN" sz="2800">
                <a:latin typeface="Arial" panose="020B0604020202020204" pitchFamily="34" charset="0"/>
              </a:rPr>
              <a:t>PCB</a:t>
            </a:r>
            <a:r>
              <a:rPr kumimoji="1" lang="zh-CN" altLang="en-US" sz="2800">
                <a:latin typeface="Times New Roman" panose="02020603050405020304" pitchFamily="18" charset="0"/>
              </a:rPr>
              <a:t>（</a:t>
            </a:r>
            <a:r>
              <a:rPr kumimoji="1" lang="en-US" altLang="zh-CN" sz="2800">
                <a:latin typeface="Arial" panose="020B0604020202020204" pitchFamily="34" charset="0"/>
              </a:rPr>
              <a:t>Printed Circuit Board</a:t>
            </a:r>
            <a:r>
              <a:rPr kumimoji="1" lang="zh-CN" altLang="en-US" sz="2800">
                <a:latin typeface="Times New Roman" panose="02020603050405020304" pitchFamily="18" charset="0"/>
              </a:rPr>
              <a:t>），由于它的生产过程中使用了印刷业中丝网漏印、照相制版和蚀刻等多种技术，故称之为印制电路板。</a:t>
            </a:r>
            <a:endParaRPr kumimoji="1" lang="zh-CN" altLang="en-US" sz="2800">
              <a:latin typeface="Arial" panose="020B0604020202020204" pitchFamily="34" charset="0"/>
            </a:endParaRPr>
          </a:p>
        </p:txBody>
      </p:sp>
      <p:sp>
        <p:nvSpPr>
          <p:cNvPr id="49156" name="Rectangle 7"/>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3205525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animEffect transition="in" filter="barn(outVertical)">
                                      <p:cBhvr>
                                        <p:cTn id="7" dur="500"/>
                                        <p:tgtEl>
                                          <p:spTgt spid="194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uild="p" autoUpdateAnimBg="0"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1" name="AutoShape 3"/>
          <p:cNvSpPr>
            <a:spLocks noChangeArrowheads="1"/>
          </p:cNvSpPr>
          <p:nvPr/>
        </p:nvSpPr>
        <p:spPr bwMode="gray">
          <a:xfrm>
            <a:off x="1882776" y="1233488"/>
            <a:ext cx="288131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印刷电路板作用 </a:t>
            </a:r>
          </a:p>
        </p:txBody>
      </p:sp>
      <p:sp>
        <p:nvSpPr>
          <p:cNvPr id="20482" name="Text Box 2"/>
          <p:cNvSpPr txBox="1">
            <a:spLocks noChangeArrowheads="1"/>
          </p:cNvSpPr>
          <p:nvPr/>
        </p:nvSpPr>
        <p:spPr bwMode="auto">
          <a:xfrm>
            <a:off x="1847851" y="1773239"/>
            <a:ext cx="8208963"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30000"/>
              </a:lnSpc>
            </a:pPr>
            <a:r>
              <a:rPr kumimoji="1" lang="zh-CN" altLang="en-US" sz="2800">
                <a:solidFill>
                  <a:schemeClr val="tx2"/>
                </a:solidFill>
                <a:latin typeface="Times New Roman" panose="02020603050405020304" pitchFamily="18" charset="0"/>
              </a:rPr>
              <a:t>      </a:t>
            </a:r>
            <a:r>
              <a:rPr kumimoji="1" lang="zh-CN" altLang="en-US" sz="2800">
                <a:solidFill>
                  <a:srgbClr val="FF0000"/>
                </a:solidFill>
                <a:latin typeface="Times New Roman" panose="02020603050405020304" pitchFamily="18" charset="0"/>
              </a:rPr>
              <a:t>机械固定   </a:t>
            </a:r>
            <a:r>
              <a:rPr kumimoji="1" lang="zh-CN" altLang="en-US" sz="2800">
                <a:latin typeface="Times New Roman" panose="02020603050405020304" pitchFamily="18" charset="0"/>
              </a:rPr>
              <a:t>机械固定作用是将电子元器件的管脚与印刷电路板上的焊盘焊接在一起，成为一个整体以便生产、使用和维护。所以</a:t>
            </a:r>
            <a:r>
              <a:rPr kumimoji="1" lang="zh-CN" altLang="en-US" sz="2800">
                <a:latin typeface="Arial" panose="020B0604020202020204" pitchFamily="34" charset="0"/>
              </a:rPr>
              <a:t>印制电路板有一定的硬度与厚度</a:t>
            </a:r>
            <a:r>
              <a:rPr kumimoji="1" lang="zh-CN" altLang="en-US" sz="2800">
                <a:latin typeface="Times New Roman" panose="02020603050405020304" pitchFamily="18" charset="0"/>
              </a:rPr>
              <a:t>。</a:t>
            </a:r>
          </a:p>
          <a:p>
            <a:pPr algn="just" eaLnBrk="1" hangingPunct="1">
              <a:lnSpc>
                <a:spcPct val="130000"/>
              </a:lnSpc>
            </a:pPr>
            <a:r>
              <a:rPr kumimoji="1" lang="zh-CN" altLang="en-US" sz="2800">
                <a:solidFill>
                  <a:schemeClr val="tx2"/>
                </a:solidFill>
                <a:latin typeface="Times New Roman" panose="02020603050405020304" pitchFamily="18" charset="0"/>
              </a:rPr>
              <a:t>      </a:t>
            </a:r>
            <a:r>
              <a:rPr kumimoji="1" lang="zh-CN" altLang="en-US" sz="2800">
                <a:solidFill>
                  <a:srgbClr val="FF0000"/>
                </a:solidFill>
                <a:latin typeface="Times New Roman" panose="02020603050405020304" pitchFamily="18" charset="0"/>
              </a:rPr>
              <a:t>电气连接  </a:t>
            </a:r>
            <a:r>
              <a:rPr kumimoji="1" lang="zh-CN" altLang="en-US" sz="2800">
                <a:latin typeface="Times New Roman" panose="02020603050405020304" pitchFamily="18" charset="0"/>
              </a:rPr>
              <a:t>电气连接作用是将与焊盘固定在一起的组件的管脚，通过印刷电路板上的导线，按要求相互连接，满足电路中各种电信号传输的要求。</a:t>
            </a:r>
            <a:r>
              <a:rPr kumimoji="1" lang="zh-CN" altLang="en-US" sz="2800">
                <a:latin typeface="Arial" panose="020B0604020202020204" pitchFamily="34" charset="0"/>
              </a:rPr>
              <a:t>印制电路板有耐压要求</a:t>
            </a:r>
            <a:r>
              <a:rPr kumimoji="1" lang="zh-CN" altLang="en-US" sz="2800">
                <a:latin typeface="Times New Roman" panose="02020603050405020304" pitchFamily="18" charset="0"/>
              </a:rPr>
              <a:t>。</a:t>
            </a:r>
          </a:p>
        </p:txBody>
      </p:sp>
      <p:sp>
        <p:nvSpPr>
          <p:cNvPr id="50180" name="Rectangle 6"/>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2016208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animEffect transition="in" filter="barn(outVertical)">
                                      <p:cBhvr>
                                        <p:cTn id="7" dur="500"/>
                                        <p:tgtEl>
                                          <p:spTgt spid="20482">
                                            <p:txEl>
                                              <p:pRg st="0" end="0"/>
                                            </p:txEl>
                                          </p:spTgt>
                                        </p:tgtEl>
                                      </p:cBhvr>
                                    </p:animEffect>
                                  </p:childTnLst>
                                </p:cTn>
                              </p:par>
                            </p:childTnLst>
                          </p:cTn>
                        </p:par>
                        <p:par>
                          <p:cTn id="8" fill="hold" nodeType="afterGroup">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0482">
                                            <p:txEl>
                                              <p:pRg st="1" end="1"/>
                                            </p:txEl>
                                          </p:spTgt>
                                        </p:tgtEl>
                                        <p:attrNameLst>
                                          <p:attrName>style.visibility</p:attrName>
                                        </p:attrNameLst>
                                      </p:cBhvr>
                                      <p:to>
                                        <p:strVal val="visible"/>
                                      </p:to>
                                    </p:set>
                                    <p:animEffect transition="in" filter="barn(outVertical)">
                                      <p:cBhvr>
                                        <p:cTn id="11" dur="500"/>
                                        <p:tgtEl>
                                          <p:spTgt spid="204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autoUpdateAnimBg="0"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5" name="AutoShape 3"/>
          <p:cNvSpPr>
            <a:spLocks noChangeArrowheads="1"/>
          </p:cNvSpPr>
          <p:nvPr/>
        </p:nvSpPr>
        <p:spPr bwMode="gray">
          <a:xfrm>
            <a:off x="1882776" y="1233488"/>
            <a:ext cx="244951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印刷电路板 </a:t>
            </a:r>
          </a:p>
        </p:txBody>
      </p:sp>
      <p:pic>
        <p:nvPicPr>
          <p:cNvPr id="51203" name="Picture 4" descr="DSCN31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952625"/>
            <a:ext cx="5689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6"/>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38862915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AutoShape 3"/>
          <p:cNvSpPr>
            <a:spLocks noChangeArrowheads="1"/>
          </p:cNvSpPr>
          <p:nvPr/>
        </p:nvSpPr>
        <p:spPr bwMode="gray">
          <a:xfrm>
            <a:off x="1882776" y="1233488"/>
            <a:ext cx="277336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印刷电路板结构 </a:t>
            </a:r>
          </a:p>
        </p:txBody>
      </p:sp>
      <p:sp>
        <p:nvSpPr>
          <p:cNvPr id="21506" name="Text Box 2"/>
          <p:cNvSpPr txBox="1">
            <a:spLocks noChangeArrowheads="1"/>
          </p:cNvSpPr>
          <p:nvPr/>
        </p:nvSpPr>
        <p:spPr bwMode="auto">
          <a:xfrm>
            <a:off x="1992313" y="1844675"/>
            <a:ext cx="845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30000"/>
              </a:lnSpc>
            </a:pPr>
            <a:r>
              <a:rPr kumimoji="1" lang="en-US" altLang="zh-CN" sz="2800">
                <a:latin typeface="Arial" panose="020B0604020202020204" pitchFamily="34" charset="0"/>
              </a:rPr>
              <a:t>  </a:t>
            </a:r>
            <a:r>
              <a:rPr kumimoji="1" lang="zh-CN" altLang="en-US" sz="2800"/>
              <a:t>有单面板、双面板和多层板三种。</a:t>
            </a:r>
            <a:endParaRPr kumimoji="1" lang="en-US" altLang="zh-CN" sz="2800">
              <a:latin typeface="Arial" panose="020B0604020202020204" pitchFamily="34" charset="0"/>
            </a:endParaRPr>
          </a:p>
        </p:txBody>
      </p:sp>
      <p:pic>
        <p:nvPicPr>
          <p:cNvPr id="21507" name="Picture 3" descr="gai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2514601"/>
            <a:ext cx="5337175"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AutoShape 4"/>
          <p:cNvSpPr>
            <a:spLocks noChangeArrowheads="1"/>
          </p:cNvSpPr>
          <p:nvPr/>
        </p:nvSpPr>
        <p:spPr bwMode="auto">
          <a:xfrm>
            <a:off x="8867775" y="3897313"/>
            <a:ext cx="838200" cy="1752600"/>
          </a:xfrm>
          <a:prstGeom prst="wedgeEllipseCallout">
            <a:avLst>
              <a:gd name="adj1" fmla="val -127273"/>
              <a:gd name="adj2" fmla="val 454"/>
            </a:avLst>
          </a:prstGeom>
          <a:solidFill>
            <a:srgbClr val="FFDDDD"/>
          </a:solidFill>
          <a:ln w="12700">
            <a:solidFill>
              <a:srgbClr val="660066"/>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kumimoji="1" lang="zh-CN" altLang="en-US" sz="2400">
                <a:solidFill>
                  <a:srgbClr val="CC3300"/>
                </a:solidFill>
                <a:latin typeface="Arial" panose="020B0604020202020204" pitchFamily="34" charset="0"/>
              </a:rPr>
              <a:t>单面板</a:t>
            </a:r>
          </a:p>
        </p:txBody>
      </p:sp>
      <p:sp>
        <p:nvSpPr>
          <p:cNvPr id="52230" name="Rectangle 8"/>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2090500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transition="in" filter="barn(outVertical)">
                                      <p:cBhvr>
                                        <p:cTn id="7" dur="500"/>
                                        <p:tgtEl>
                                          <p:spTgt spid="21506">
                                            <p:txEl>
                                              <p:pRg st="0" end="0"/>
                                            </p:txEl>
                                          </p:spTgt>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21507"/>
                                        </p:tgtEl>
                                        <p:attrNameLst>
                                          <p:attrName>style.visibility</p:attrName>
                                        </p:attrNameLst>
                                      </p:cBhvr>
                                      <p:to>
                                        <p:strVal val="visible"/>
                                      </p:to>
                                    </p:set>
                                    <p:animEffect transition="in" filter="slide(fromLeft)">
                                      <p:cBhvr>
                                        <p:cTn id="11" dur="500"/>
                                        <p:tgtEl>
                                          <p:spTgt spid="21507"/>
                                        </p:tgtEl>
                                      </p:cBhvr>
                                    </p:animEffect>
                                  </p:childTnLst>
                                </p:cTn>
                              </p:par>
                            </p:childTnLst>
                          </p:cTn>
                        </p:par>
                        <p:par>
                          <p:cTn id="12" fill="hold" nodeType="afterGroup">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21508"/>
                                        </p:tgtEl>
                                        <p:attrNameLst>
                                          <p:attrName>style.visibility</p:attrName>
                                        </p:attrNameLst>
                                      </p:cBhvr>
                                      <p:to>
                                        <p:strVal val="visible"/>
                                      </p:to>
                                    </p:set>
                                    <p:animEffect transition="in" filter="barn(outHorizontal)">
                                      <p:cBhvr>
                                        <p:cTn id="15"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autoUpdateAnimBg="0" advAuto="0"/>
      <p:bldP spid="21508"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3" name="AutoShape 3"/>
          <p:cNvSpPr>
            <a:spLocks noChangeArrowheads="1"/>
          </p:cNvSpPr>
          <p:nvPr/>
        </p:nvSpPr>
        <p:spPr bwMode="gray">
          <a:xfrm>
            <a:off x="1882776" y="1233488"/>
            <a:ext cx="277336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印刷电路板结构 </a:t>
            </a:r>
          </a:p>
        </p:txBody>
      </p:sp>
      <p:sp>
        <p:nvSpPr>
          <p:cNvPr id="21506" name="Text Box 2"/>
          <p:cNvSpPr txBox="1">
            <a:spLocks noChangeArrowheads="1"/>
          </p:cNvSpPr>
          <p:nvPr/>
        </p:nvSpPr>
        <p:spPr bwMode="auto">
          <a:xfrm>
            <a:off x="1992313" y="1844675"/>
            <a:ext cx="845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30000"/>
              </a:lnSpc>
            </a:pPr>
            <a:r>
              <a:rPr kumimoji="1" lang="en-US" altLang="zh-CN" sz="2800">
                <a:latin typeface="Arial" panose="020B0604020202020204" pitchFamily="34" charset="0"/>
              </a:rPr>
              <a:t>  </a:t>
            </a:r>
            <a:r>
              <a:rPr kumimoji="1" lang="zh-CN" altLang="en-US" sz="2800"/>
              <a:t>有单面板、双面板和多层板三种。</a:t>
            </a:r>
            <a:endParaRPr kumimoji="1" lang="en-US" altLang="zh-CN" sz="2800">
              <a:latin typeface="Arial" panose="020B0604020202020204" pitchFamily="34" charset="0"/>
            </a:endParaRPr>
          </a:p>
        </p:txBody>
      </p:sp>
      <p:pic>
        <p:nvPicPr>
          <p:cNvPr id="22530" name="Picture 2" descr="gai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075" y="2455863"/>
            <a:ext cx="5062538"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AutoShape 3"/>
          <p:cNvSpPr>
            <a:spLocks noChangeArrowheads="1"/>
          </p:cNvSpPr>
          <p:nvPr/>
        </p:nvSpPr>
        <p:spPr bwMode="auto">
          <a:xfrm>
            <a:off x="8616951" y="3644900"/>
            <a:ext cx="1116013" cy="1728788"/>
          </a:xfrm>
          <a:prstGeom prst="wedgeEllipseCallout">
            <a:avLst>
              <a:gd name="adj1" fmla="val -136630"/>
              <a:gd name="adj2" fmla="val -8954"/>
            </a:avLst>
          </a:prstGeom>
          <a:solidFill>
            <a:srgbClr val="FFE1E1"/>
          </a:solidFill>
          <a:ln w="12700">
            <a:solidFill>
              <a:srgbClr val="660066"/>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kumimoji="1" lang="zh-CN" altLang="en-US" sz="2800">
                <a:solidFill>
                  <a:srgbClr val="CC3300"/>
                </a:solidFill>
                <a:latin typeface="Arial" panose="020B0604020202020204" pitchFamily="34" charset="0"/>
              </a:rPr>
              <a:t>双面板</a:t>
            </a:r>
          </a:p>
        </p:txBody>
      </p:sp>
      <p:sp>
        <p:nvSpPr>
          <p:cNvPr id="53254" name="Rectangle 8"/>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3520523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transition="in" filter="barn(outVertical)">
                                      <p:cBhvr>
                                        <p:cTn id="7" dur="500"/>
                                        <p:tgtEl>
                                          <p:spTgt spid="21506">
                                            <p:txEl>
                                              <p:pRg st="0" end="0"/>
                                            </p:txEl>
                                          </p:spTgt>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22530"/>
                                        </p:tgtEl>
                                        <p:attrNameLst>
                                          <p:attrName>style.visibility</p:attrName>
                                        </p:attrNameLst>
                                      </p:cBhvr>
                                      <p:to>
                                        <p:strVal val="visible"/>
                                      </p:to>
                                    </p:set>
                                    <p:animEffect transition="in" filter="slide(fromLeft)">
                                      <p:cBhvr>
                                        <p:cTn id="11" dur="500"/>
                                        <p:tgtEl>
                                          <p:spTgt spid="22530"/>
                                        </p:tgtEl>
                                      </p:cBhvr>
                                    </p:animEffect>
                                  </p:childTnLst>
                                </p:cTn>
                              </p:par>
                            </p:childTnLst>
                          </p:cTn>
                        </p:par>
                        <p:par>
                          <p:cTn id="12" fill="hold" nodeType="afterGroup">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22531"/>
                                        </p:tgtEl>
                                        <p:attrNameLst>
                                          <p:attrName>style.visibility</p:attrName>
                                        </p:attrNameLst>
                                      </p:cBhvr>
                                      <p:to>
                                        <p:strVal val="visible"/>
                                      </p:to>
                                    </p:set>
                                    <p:animEffect transition="in" filter="barn(outHorizontal)">
                                      <p:cBhvr>
                                        <p:cTn id="15"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autoUpdateAnimBg="0" advAuto="0"/>
      <p:bldP spid="22531"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7" name="AutoShape 3"/>
          <p:cNvSpPr>
            <a:spLocks noChangeArrowheads="1"/>
          </p:cNvSpPr>
          <p:nvPr/>
        </p:nvSpPr>
        <p:spPr bwMode="gray">
          <a:xfrm>
            <a:off x="1882776" y="1233488"/>
            <a:ext cx="277336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多层板示意图 </a:t>
            </a:r>
          </a:p>
        </p:txBody>
      </p:sp>
      <p:grpSp>
        <p:nvGrpSpPr>
          <p:cNvPr id="2" name="Group 3"/>
          <p:cNvGrpSpPr>
            <a:grpSpLocks/>
          </p:cNvGrpSpPr>
          <p:nvPr/>
        </p:nvGrpSpPr>
        <p:grpSpPr bwMode="auto">
          <a:xfrm>
            <a:off x="2819400" y="2889250"/>
            <a:ext cx="5562600" cy="3429000"/>
            <a:chOff x="2474" y="8147"/>
            <a:chExt cx="4306" cy="2869"/>
          </a:xfrm>
        </p:grpSpPr>
        <p:grpSp>
          <p:nvGrpSpPr>
            <p:cNvPr id="54296" name="Group 4"/>
            <p:cNvGrpSpPr>
              <a:grpSpLocks/>
            </p:cNvGrpSpPr>
            <p:nvPr/>
          </p:nvGrpSpPr>
          <p:grpSpPr bwMode="auto">
            <a:xfrm>
              <a:off x="2474" y="8147"/>
              <a:ext cx="4306" cy="2318"/>
              <a:chOff x="2474" y="8147"/>
              <a:chExt cx="4306" cy="2318"/>
            </a:xfrm>
          </p:grpSpPr>
          <p:sp>
            <p:nvSpPr>
              <p:cNvPr id="54317" name="Rectangle 5" descr="深色上对角线"/>
              <p:cNvSpPr>
                <a:spLocks noChangeArrowheads="1"/>
              </p:cNvSpPr>
              <p:nvPr/>
            </p:nvSpPr>
            <p:spPr bwMode="auto">
              <a:xfrm>
                <a:off x="2474" y="8736"/>
                <a:ext cx="4306" cy="1406"/>
              </a:xfrm>
              <a:prstGeom prst="rect">
                <a:avLst/>
              </a:prstGeom>
              <a:pattFill prst="dkUpDiag">
                <a:fgClr>
                  <a:srgbClr val="000000"/>
                </a:fgClr>
                <a:bgClr>
                  <a:srgbClr val="FFFFFF"/>
                </a:bgClr>
              </a:patt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18" name="Rectangle 6"/>
              <p:cNvSpPr>
                <a:spLocks noChangeArrowheads="1"/>
              </p:cNvSpPr>
              <p:nvPr/>
            </p:nvSpPr>
            <p:spPr bwMode="auto">
              <a:xfrm>
                <a:off x="2474" y="9059"/>
                <a:ext cx="4306" cy="152"/>
              </a:xfrm>
              <a:prstGeom prst="rect">
                <a:avLst/>
              </a:prstGeom>
              <a:solidFill>
                <a:srgbClr val="000000"/>
              </a:soli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19" name="Rectangle 7"/>
              <p:cNvSpPr>
                <a:spLocks noChangeArrowheads="1"/>
              </p:cNvSpPr>
              <p:nvPr/>
            </p:nvSpPr>
            <p:spPr bwMode="auto">
              <a:xfrm>
                <a:off x="2474" y="9610"/>
                <a:ext cx="4306" cy="152"/>
              </a:xfrm>
              <a:prstGeom prst="rect">
                <a:avLst/>
              </a:prstGeom>
              <a:solidFill>
                <a:srgbClr val="000000"/>
              </a:soli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20" name="Rectangle 8"/>
              <p:cNvSpPr>
                <a:spLocks noChangeArrowheads="1"/>
              </p:cNvSpPr>
              <p:nvPr/>
            </p:nvSpPr>
            <p:spPr bwMode="auto">
              <a:xfrm>
                <a:off x="4064" y="8736"/>
                <a:ext cx="150" cy="1406"/>
              </a:xfrm>
              <a:prstGeom prst="rect">
                <a:avLst/>
              </a:prstGeom>
              <a:solidFill>
                <a:srgbClr val="FFFFFF"/>
              </a:soli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21" name="Rectangle 9"/>
              <p:cNvSpPr>
                <a:spLocks noChangeArrowheads="1"/>
              </p:cNvSpPr>
              <p:nvPr/>
            </p:nvSpPr>
            <p:spPr bwMode="auto">
              <a:xfrm>
                <a:off x="5068" y="8736"/>
                <a:ext cx="150" cy="1406"/>
              </a:xfrm>
              <a:prstGeom prst="rect">
                <a:avLst/>
              </a:prstGeom>
              <a:solidFill>
                <a:srgbClr val="FFFFFF"/>
              </a:soli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22" name="Rectangle 10"/>
              <p:cNvSpPr>
                <a:spLocks noChangeArrowheads="1"/>
              </p:cNvSpPr>
              <p:nvPr/>
            </p:nvSpPr>
            <p:spPr bwMode="auto">
              <a:xfrm>
                <a:off x="3330" y="9211"/>
                <a:ext cx="150" cy="418"/>
              </a:xfrm>
              <a:prstGeom prst="rect">
                <a:avLst/>
              </a:prstGeom>
              <a:solidFill>
                <a:srgbClr val="FFFFFF"/>
              </a:soli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23" name="Rectangle 11"/>
              <p:cNvSpPr>
                <a:spLocks noChangeArrowheads="1"/>
              </p:cNvSpPr>
              <p:nvPr/>
            </p:nvSpPr>
            <p:spPr bwMode="auto">
              <a:xfrm>
                <a:off x="5506" y="9211"/>
                <a:ext cx="150" cy="418"/>
              </a:xfrm>
              <a:prstGeom prst="rect">
                <a:avLst/>
              </a:prstGeom>
              <a:solidFill>
                <a:srgbClr val="FFFFFF"/>
              </a:soli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24" name="Rectangle 12"/>
              <p:cNvSpPr>
                <a:spLocks noChangeArrowheads="1"/>
              </p:cNvSpPr>
              <p:nvPr/>
            </p:nvSpPr>
            <p:spPr bwMode="auto">
              <a:xfrm>
                <a:off x="2850" y="8736"/>
                <a:ext cx="150" cy="323"/>
              </a:xfrm>
              <a:prstGeom prst="rect">
                <a:avLst/>
              </a:prstGeom>
              <a:solidFill>
                <a:srgbClr val="FFFFFF"/>
              </a:soli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25" name="Rectangle 13"/>
              <p:cNvSpPr>
                <a:spLocks noChangeArrowheads="1"/>
              </p:cNvSpPr>
              <p:nvPr/>
            </p:nvSpPr>
            <p:spPr bwMode="auto">
              <a:xfrm>
                <a:off x="6314" y="8736"/>
                <a:ext cx="150" cy="323"/>
              </a:xfrm>
              <a:prstGeom prst="rect">
                <a:avLst/>
              </a:prstGeom>
              <a:solidFill>
                <a:srgbClr val="FFFFFF"/>
              </a:soli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26" name="Rectangle 14"/>
              <p:cNvSpPr>
                <a:spLocks noChangeArrowheads="1"/>
              </p:cNvSpPr>
              <p:nvPr/>
            </p:nvSpPr>
            <p:spPr bwMode="auto">
              <a:xfrm>
                <a:off x="4094" y="8508"/>
                <a:ext cx="90" cy="1634"/>
              </a:xfrm>
              <a:prstGeom prst="rect">
                <a:avLst/>
              </a:prstGeom>
              <a:solidFill>
                <a:srgbClr val="FFFFFF"/>
              </a:soli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27" name="Rectangle 15"/>
              <p:cNvSpPr>
                <a:spLocks noChangeArrowheads="1"/>
              </p:cNvSpPr>
              <p:nvPr/>
            </p:nvSpPr>
            <p:spPr bwMode="auto">
              <a:xfrm>
                <a:off x="5100" y="8489"/>
                <a:ext cx="90" cy="1634"/>
              </a:xfrm>
              <a:prstGeom prst="rect">
                <a:avLst/>
              </a:prstGeom>
              <a:solidFill>
                <a:srgbClr val="FFFFFF"/>
              </a:solid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28" name="Rectangle 16"/>
              <p:cNvSpPr>
                <a:spLocks noChangeArrowheads="1"/>
              </p:cNvSpPr>
              <p:nvPr/>
            </p:nvSpPr>
            <p:spPr bwMode="auto">
              <a:xfrm>
                <a:off x="3722" y="8299"/>
                <a:ext cx="1814" cy="228"/>
              </a:xfrm>
              <a:prstGeom prst="rect">
                <a:avLst/>
              </a:prstGeom>
              <a:blipFill dpi="0" rotWithShape="0">
                <a:blip r:embed="rId2"/>
                <a:srcRect/>
                <a:tile tx="0" ty="0" sx="100000" sy="100000" flip="none" algn="tl"/>
              </a:blip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29" name="Rectangle 17"/>
              <p:cNvSpPr>
                <a:spLocks noChangeArrowheads="1"/>
              </p:cNvSpPr>
              <p:nvPr/>
            </p:nvSpPr>
            <p:spPr bwMode="auto">
              <a:xfrm>
                <a:off x="3930" y="9059"/>
                <a:ext cx="1514" cy="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30" name="Rectangle 18"/>
              <p:cNvSpPr>
                <a:spLocks noChangeArrowheads="1"/>
              </p:cNvSpPr>
              <p:nvPr/>
            </p:nvSpPr>
            <p:spPr bwMode="auto">
              <a:xfrm>
                <a:off x="3974" y="9610"/>
                <a:ext cx="1514" cy="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31" name="Rectangle 19" descr="花岗岩"/>
              <p:cNvSpPr>
                <a:spLocks noChangeArrowheads="1"/>
              </p:cNvSpPr>
              <p:nvPr/>
            </p:nvSpPr>
            <p:spPr bwMode="auto">
              <a:xfrm>
                <a:off x="5670" y="10218"/>
                <a:ext cx="690" cy="228"/>
              </a:xfrm>
              <a:prstGeom prst="rect">
                <a:avLst/>
              </a:prstGeom>
              <a:blipFill dpi="0" rotWithShape="0">
                <a:blip r:embed="rId2"/>
                <a:srcRect/>
                <a:tile tx="0" ty="0" sx="100000" sy="100000" flip="none" algn="tl"/>
              </a:blip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32" name="Rectangle 20" descr="花岗岩"/>
              <p:cNvSpPr>
                <a:spLocks noChangeArrowheads="1"/>
              </p:cNvSpPr>
              <p:nvPr/>
            </p:nvSpPr>
            <p:spPr bwMode="auto">
              <a:xfrm>
                <a:off x="2834" y="10237"/>
                <a:ext cx="690" cy="228"/>
              </a:xfrm>
              <a:prstGeom prst="rect">
                <a:avLst/>
              </a:prstGeom>
              <a:blipFill dpi="0" rotWithShape="0">
                <a:blip r:embed="rId2"/>
                <a:srcRect/>
                <a:tile tx="0" ty="0" sx="100000" sy="100000" flip="none" algn="tl"/>
              </a:blip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33" name="Rectangle 21" descr="花岗岩"/>
              <p:cNvSpPr>
                <a:spLocks noChangeArrowheads="1"/>
              </p:cNvSpPr>
              <p:nvPr/>
            </p:nvSpPr>
            <p:spPr bwMode="auto">
              <a:xfrm>
                <a:off x="5834" y="8147"/>
                <a:ext cx="256" cy="399"/>
              </a:xfrm>
              <a:prstGeom prst="rect">
                <a:avLst/>
              </a:prstGeom>
              <a:blipFill dpi="0" rotWithShape="0">
                <a:blip r:embed="rId2"/>
                <a:srcRect/>
                <a:tile tx="0" ty="0" sx="100000" sy="100000" flip="none" algn="tl"/>
              </a:blipFill>
              <a:ln w="9525">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grpSp>
        <p:sp>
          <p:nvSpPr>
            <p:cNvPr id="54297" name="Oval 22"/>
            <p:cNvSpPr>
              <a:spLocks noChangeArrowheads="1"/>
            </p:cNvSpPr>
            <p:nvPr/>
          </p:nvSpPr>
          <p:spPr bwMode="auto">
            <a:xfrm>
              <a:off x="5056" y="10104"/>
              <a:ext cx="180" cy="76"/>
            </a:xfrm>
            <a:prstGeom prst="ellipse">
              <a:avLst/>
            </a:prstGeom>
            <a:solidFill>
              <a:srgbClr val="000000"/>
            </a:solidFill>
            <a:ln w="9525">
              <a:solidFill>
                <a:srgbClr val="00000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298" name="Oval 23"/>
            <p:cNvSpPr>
              <a:spLocks noChangeArrowheads="1"/>
            </p:cNvSpPr>
            <p:nvPr/>
          </p:nvSpPr>
          <p:spPr bwMode="auto">
            <a:xfrm>
              <a:off x="4050" y="10123"/>
              <a:ext cx="180" cy="76"/>
            </a:xfrm>
            <a:prstGeom prst="ellipse">
              <a:avLst/>
            </a:prstGeom>
            <a:solidFill>
              <a:srgbClr val="000000"/>
            </a:solidFill>
            <a:ln w="9525">
              <a:solidFill>
                <a:srgbClr val="00000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299" name="Oval 24"/>
            <p:cNvSpPr>
              <a:spLocks noChangeArrowheads="1"/>
            </p:cNvSpPr>
            <p:nvPr/>
          </p:nvSpPr>
          <p:spPr bwMode="auto">
            <a:xfrm>
              <a:off x="2654" y="10104"/>
              <a:ext cx="120" cy="114"/>
            </a:xfrm>
            <a:prstGeom prst="ellipse">
              <a:avLst/>
            </a:prstGeom>
            <a:solidFill>
              <a:srgbClr val="000000"/>
            </a:solidFill>
            <a:ln w="9525">
              <a:solidFill>
                <a:srgbClr val="00000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00" name="Oval 25"/>
            <p:cNvSpPr>
              <a:spLocks noChangeArrowheads="1"/>
            </p:cNvSpPr>
            <p:nvPr/>
          </p:nvSpPr>
          <p:spPr bwMode="auto">
            <a:xfrm>
              <a:off x="3598" y="10066"/>
              <a:ext cx="120" cy="114"/>
            </a:xfrm>
            <a:prstGeom prst="ellipse">
              <a:avLst/>
            </a:prstGeom>
            <a:solidFill>
              <a:srgbClr val="000000"/>
            </a:solidFill>
            <a:ln w="9525">
              <a:solidFill>
                <a:srgbClr val="00000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01" name="Oval 26"/>
            <p:cNvSpPr>
              <a:spLocks noChangeArrowheads="1"/>
            </p:cNvSpPr>
            <p:nvPr/>
          </p:nvSpPr>
          <p:spPr bwMode="auto">
            <a:xfrm>
              <a:off x="5490" y="10104"/>
              <a:ext cx="120" cy="114"/>
            </a:xfrm>
            <a:prstGeom prst="ellipse">
              <a:avLst/>
            </a:prstGeom>
            <a:solidFill>
              <a:srgbClr val="000000"/>
            </a:solidFill>
            <a:ln w="9525">
              <a:solidFill>
                <a:srgbClr val="00000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02" name="Oval 27"/>
            <p:cNvSpPr>
              <a:spLocks noChangeArrowheads="1"/>
            </p:cNvSpPr>
            <p:nvPr/>
          </p:nvSpPr>
          <p:spPr bwMode="auto">
            <a:xfrm>
              <a:off x="6434" y="10104"/>
              <a:ext cx="120" cy="114"/>
            </a:xfrm>
            <a:prstGeom prst="ellipse">
              <a:avLst/>
            </a:prstGeom>
            <a:solidFill>
              <a:srgbClr val="000000"/>
            </a:solidFill>
            <a:ln w="9525">
              <a:solidFill>
                <a:srgbClr val="00000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03" name="Oval 28"/>
            <p:cNvSpPr>
              <a:spLocks noChangeArrowheads="1"/>
            </p:cNvSpPr>
            <p:nvPr/>
          </p:nvSpPr>
          <p:spPr bwMode="auto">
            <a:xfrm>
              <a:off x="5744" y="8641"/>
              <a:ext cx="120" cy="114"/>
            </a:xfrm>
            <a:prstGeom prst="ellipse">
              <a:avLst/>
            </a:prstGeom>
            <a:solidFill>
              <a:srgbClr val="000000"/>
            </a:solidFill>
            <a:ln w="9525">
              <a:solidFill>
                <a:srgbClr val="00000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sp>
          <p:nvSpPr>
            <p:cNvPr id="54304" name="Line 29"/>
            <p:cNvSpPr>
              <a:spLocks noChangeShapeType="1"/>
            </p:cNvSpPr>
            <p:nvPr/>
          </p:nvSpPr>
          <p:spPr bwMode="auto">
            <a:xfrm flipH="1">
              <a:off x="5804" y="8546"/>
              <a:ext cx="106" cy="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5" name="Line 30"/>
            <p:cNvSpPr>
              <a:spLocks noChangeShapeType="1"/>
            </p:cNvSpPr>
            <p:nvPr/>
          </p:nvSpPr>
          <p:spPr bwMode="auto">
            <a:xfrm>
              <a:off x="6030" y="8565"/>
              <a:ext cx="74" cy="1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6" name="Line 31"/>
            <p:cNvSpPr>
              <a:spLocks noChangeShapeType="1"/>
            </p:cNvSpPr>
            <p:nvPr/>
          </p:nvSpPr>
          <p:spPr bwMode="auto">
            <a:xfrm>
              <a:off x="4154" y="1101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7" name="Line 32"/>
            <p:cNvSpPr>
              <a:spLocks noChangeShapeType="1"/>
            </p:cNvSpPr>
            <p:nvPr/>
          </p:nvSpPr>
          <p:spPr bwMode="auto">
            <a:xfrm>
              <a:off x="2716" y="1014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8" name="Line 33"/>
            <p:cNvSpPr>
              <a:spLocks noChangeShapeType="1"/>
            </p:cNvSpPr>
            <p:nvPr/>
          </p:nvSpPr>
          <p:spPr bwMode="auto">
            <a:xfrm>
              <a:off x="3540" y="10351"/>
              <a:ext cx="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09" name="Line 34"/>
            <p:cNvSpPr>
              <a:spLocks noChangeShapeType="1"/>
            </p:cNvSpPr>
            <p:nvPr/>
          </p:nvSpPr>
          <p:spPr bwMode="auto">
            <a:xfrm>
              <a:off x="3660" y="10142"/>
              <a:ext cx="0" cy="2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0" name="Line 35"/>
            <p:cNvSpPr>
              <a:spLocks noChangeShapeType="1"/>
            </p:cNvSpPr>
            <p:nvPr/>
          </p:nvSpPr>
          <p:spPr bwMode="auto">
            <a:xfrm flipH="1">
              <a:off x="2730" y="10332"/>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1" name="Line 36"/>
            <p:cNvSpPr>
              <a:spLocks noChangeShapeType="1"/>
            </p:cNvSpPr>
            <p:nvPr/>
          </p:nvSpPr>
          <p:spPr bwMode="auto">
            <a:xfrm flipV="1">
              <a:off x="2730" y="10161"/>
              <a:ext cx="0" cy="1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2" name="Line 37"/>
            <p:cNvSpPr>
              <a:spLocks noChangeShapeType="1"/>
            </p:cNvSpPr>
            <p:nvPr/>
          </p:nvSpPr>
          <p:spPr bwMode="auto">
            <a:xfrm flipV="1">
              <a:off x="5564" y="10142"/>
              <a:ext cx="0" cy="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3" name="Line 38"/>
            <p:cNvSpPr>
              <a:spLocks noChangeShapeType="1"/>
            </p:cNvSpPr>
            <p:nvPr/>
          </p:nvSpPr>
          <p:spPr bwMode="auto">
            <a:xfrm>
              <a:off x="6360" y="10313"/>
              <a:ext cx="1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4" name="Line 39"/>
            <p:cNvSpPr>
              <a:spLocks noChangeShapeType="1"/>
            </p:cNvSpPr>
            <p:nvPr/>
          </p:nvSpPr>
          <p:spPr bwMode="auto">
            <a:xfrm flipV="1">
              <a:off x="6496" y="10161"/>
              <a:ext cx="0" cy="1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5" name="Line 40"/>
            <p:cNvSpPr>
              <a:spLocks noChangeShapeType="1"/>
            </p:cNvSpPr>
            <p:nvPr/>
          </p:nvSpPr>
          <p:spPr bwMode="auto">
            <a:xfrm>
              <a:off x="5580" y="10332"/>
              <a:ext cx="9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6" name="Oval 41"/>
            <p:cNvSpPr>
              <a:spLocks noChangeArrowheads="1"/>
            </p:cNvSpPr>
            <p:nvPr/>
          </p:nvSpPr>
          <p:spPr bwMode="auto">
            <a:xfrm>
              <a:off x="6028" y="8660"/>
              <a:ext cx="120" cy="114"/>
            </a:xfrm>
            <a:prstGeom prst="ellipse">
              <a:avLst/>
            </a:prstGeom>
            <a:solidFill>
              <a:srgbClr val="000000"/>
            </a:solidFill>
            <a:ln w="9525">
              <a:solidFill>
                <a:srgbClr val="00000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kumimoji="1" lang="zh-CN" altLang="en-US" sz="2400" b="0">
                <a:latin typeface="Times New Roman" panose="02020603050405020304" pitchFamily="18" charset="0"/>
              </a:endParaRPr>
            </a:p>
          </p:txBody>
        </p:sp>
      </p:grpSp>
      <p:sp>
        <p:nvSpPr>
          <p:cNvPr id="23594" name="AutoShape 42"/>
          <p:cNvSpPr>
            <a:spLocks noChangeArrowheads="1"/>
          </p:cNvSpPr>
          <p:nvPr/>
        </p:nvSpPr>
        <p:spPr bwMode="auto">
          <a:xfrm>
            <a:off x="5638800" y="5632450"/>
            <a:ext cx="1066800" cy="685800"/>
          </a:xfrm>
          <a:prstGeom prst="wedgeEllipseCallout">
            <a:avLst>
              <a:gd name="adj1" fmla="val -47171"/>
              <a:gd name="adj2" fmla="val -102315"/>
            </a:avLst>
          </a:prstGeom>
          <a:solidFill>
            <a:schemeClr val="accent1"/>
          </a:solidFill>
          <a:ln w="12700">
            <a:solidFill>
              <a:schemeClr val="tx1"/>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kumimoji="1" lang="zh-CN" altLang="en-US" sz="1800">
                <a:solidFill>
                  <a:srgbClr val="CC3300"/>
                </a:solidFill>
                <a:latin typeface="Arial" panose="020B0604020202020204" pitchFamily="34" charset="0"/>
              </a:rPr>
              <a:t>底 层</a:t>
            </a:r>
          </a:p>
          <a:p>
            <a:pPr algn="ctr" eaLnBrk="1" hangingPunct="1"/>
            <a:r>
              <a:rPr kumimoji="1" lang="en-US" altLang="zh-CN" sz="1400" b="0">
                <a:solidFill>
                  <a:srgbClr val="CC3300"/>
                </a:solidFill>
                <a:latin typeface="Arial" panose="020B0604020202020204" pitchFamily="34" charset="0"/>
              </a:rPr>
              <a:t>Bottom</a:t>
            </a:r>
          </a:p>
        </p:txBody>
      </p:sp>
      <p:sp>
        <p:nvSpPr>
          <p:cNvPr id="23595" name="Line 43"/>
          <p:cNvSpPr>
            <a:spLocks noChangeShapeType="1"/>
          </p:cNvSpPr>
          <p:nvPr/>
        </p:nvSpPr>
        <p:spPr bwMode="auto">
          <a:xfrm>
            <a:off x="8382000" y="4032250"/>
            <a:ext cx="76200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596" name="Line 44"/>
          <p:cNvSpPr>
            <a:spLocks noChangeShapeType="1"/>
          </p:cNvSpPr>
          <p:nvPr/>
        </p:nvSpPr>
        <p:spPr bwMode="auto">
          <a:xfrm flipV="1">
            <a:off x="8382000" y="4413250"/>
            <a:ext cx="762000" cy="304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597" name="AutoShape 45"/>
          <p:cNvSpPr>
            <a:spLocks noChangeArrowheads="1"/>
          </p:cNvSpPr>
          <p:nvPr/>
        </p:nvSpPr>
        <p:spPr bwMode="auto">
          <a:xfrm>
            <a:off x="8915400" y="3803650"/>
            <a:ext cx="533400" cy="1143000"/>
          </a:xfrm>
          <a:prstGeom prst="wedgeEllipseCallout">
            <a:avLst>
              <a:gd name="adj1" fmla="val 48213"/>
              <a:gd name="adj2" fmla="val -18333"/>
            </a:avLst>
          </a:prstGeom>
          <a:solidFill>
            <a:schemeClr val="accent1"/>
          </a:solidFill>
          <a:ln w="12700">
            <a:solidFill>
              <a:schemeClr val="tx1"/>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kumimoji="1" lang="zh-CN" altLang="en-US" sz="1800">
                <a:solidFill>
                  <a:srgbClr val="CC3300"/>
                </a:solidFill>
                <a:latin typeface="Arial" panose="020B0604020202020204" pitchFamily="34" charset="0"/>
              </a:rPr>
              <a:t>中间层</a:t>
            </a:r>
            <a:endParaRPr kumimoji="1" lang="zh-CN" altLang="en-US" sz="1800" b="0">
              <a:solidFill>
                <a:srgbClr val="CC3300"/>
              </a:solidFill>
              <a:latin typeface="Arial" panose="020B0604020202020204" pitchFamily="34" charset="0"/>
            </a:endParaRPr>
          </a:p>
        </p:txBody>
      </p:sp>
      <p:sp>
        <p:nvSpPr>
          <p:cNvPr id="23598" name="Line 46"/>
          <p:cNvSpPr>
            <a:spLocks noChangeShapeType="1"/>
          </p:cNvSpPr>
          <p:nvPr/>
        </p:nvSpPr>
        <p:spPr bwMode="auto">
          <a:xfrm flipH="1">
            <a:off x="2362200" y="3803650"/>
            <a:ext cx="53340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599" name="Line 47"/>
          <p:cNvSpPr>
            <a:spLocks noChangeShapeType="1"/>
          </p:cNvSpPr>
          <p:nvPr/>
        </p:nvSpPr>
        <p:spPr bwMode="auto">
          <a:xfrm flipH="1">
            <a:off x="2286000" y="4337050"/>
            <a:ext cx="685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600" name="Line 48"/>
          <p:cNvSpPr>
            <a:spLocks noChangeShapeType="1"/>
          </p:cNvSpPr>
          <p:nvPr/>
        </p:nvSpPr>
        <p:spPr bwMode="auto">
          <a:xfrm flipH="1" flipV="1">
            <a:off x="2286000" y="4565650"/>
            <a:ext cx="68580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601" name="AutoShape 49"/>
          <p:cNvSpPr>
            <a:spLocks noChangeArrowheads="1"/>
          </p:cNvSpPr>
          <p:nvPr/>
        </p:nvSpPr>
        <p:spPr bwMode="auto">
          <a:xfrm>
            <a:off x="1905000" y="3651250"/>
            <a:ext cx="533400" cy="1143000"/>
          </a:xfrm>
          <a:prstGeom prst="wedgeEllipseCallout">
            <a:avLst>
              <a:gd name="adj1" fmla="val -30060"/>
              <a:gd name="adj2" fmla="val -18889"/>
            </a:avLst>
          </a:prstGeom>
          <a:solidFill>
            <a:schemeClr val="accent1"/>
          </a:solidFill>
          <a:ln w="12700">
            <a:solidFill>
              <a:schemeClr val="tx1"/>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kumimoji="1" lang="zh-CN" altLang="en-US" sz="1800">
                <a:solidFill>
                  <a:srgbClr val="CC3300"/>
                </a:solidFill>
                <a:latin typeface="Arial" panose="020B0604020202020204" pitchFamily="34" charset="0"/>
              </a:rPr>
              <a:t>绝缘层</a:t>
            </a:r>
            <a:endParaRPr kumimoji="1" lang="zh-CN" altLang="en-US" sz="1800" b="0">
              <a:solidFill>
                <a:srgbClr val="CC3300"/>
              </a:solidFill>
              <a:latin typeface="Arial" panose="020B0604020202020204" pitchFamily="34" charset="0"/>
            </a:endParaRPr>
          </a:p>
        </p:txBody>
      </p:sp>
      <p:sp>
        <p:nvSpPr>
          <p:cNvPr id="23602" name="AutoShape 50"/>
          <p:cNvSpPr>
            <a:spLocks noChangeArrowheads="1"/>
          </p:cNvSpPr>
          <p:nvPr/>
        </p:nvSpPr>
        <p:spPr bwMode="auto">
          <a:xfrm>
            <a:off x="1981200" y="2508250"/>
            <a:ext cx="1066800" cy="685800"/>
          </a:xfrm>
          <a:prstGeom prst="wedgeEllipseCallout">
            <a:avLst>
              <a:gd name="adj1" fmla="val 56398"/>
              <a:gd name="adj2" fmla="val 108565"/>
            </a:avLst>
          </a:prstGeom>
          <a:solidFill>
            <a:schemeClr val="accent1"/>
          </a:solidFill>
          <a:ln w="12700">
            <a:solidFill>
              <a:schemeClr val="tx1"/>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kumimoji="1" lang="zh-CN" altLang="en-US" sz="1800">
                <a:solidFill>
                  <a:srgbClr val="CC3300"/>
                </a:solidFill>
                <a:latin typeface="Arial" panose="020B0604020202020204" pitchFamily="34" charset="0"/>
              </a:rPr>
              <a:t>顶 层</a:t>
            </a:r>
          </a:p>
          <a:p>
            <a:pPr algn="ctr" eaLnBrk="1" hangingPunct="1"/>
            <a:r>
              <a:rPr kumimoji="1" lang="en-US" altLang="zh-CN" sz="1400" b="0">
                <a:solidFill>
                  <a:srgbClr val="CC3300"/>
                </a:solidFill>
                <a:latin typeface="Arial" panose="020B0604020202020204" pitchFamily="34" charset="0"/>
              </a:rPr>
              <a:t>TOP</a:t>
            </a:r>
          </a:p>
        </p:txBody>
      </p:sp>
      <p:sp>
        <p:nvSpPr>
          <p:cNvPr id="23603" name="Line 51"/>
          <p:cNvSpPr>
            <a:spLocks noChangeShapeType="1"/>
          </p:cNvSpPr>
          <p:nvPr/>
        </p:nvSpPr>
        <p:spPr bwMode="auto">
          <a:xfrm>
            <a:off x="5638800" y="2736850"/>
            <a:ext cx="38100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604" name="Line 52"/>
          <p:cNvSpPr>
            <a:spLocks noChangeShapeType="1"/>
          </p:cNvSpPr>
          <p:nvPr/>
        </p:nvSpPr>
        <p:spPr bwMode="auto">
          <a:xfrm>
            <a:off x="5867400" y="2660650"/>
            <a:ext cx="144780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605" name="AutoShape 53"/>
          <p:cNvSpPr>
            <a:spLocks noChangeArrowheads="1"/>
          </p:cNvSpPr>
          <p:nvPr/>
        </p:nvSpPr>
        <p:spPr bwMode="auto">
          <a:xfrm>
            <a:off x="4876800" y="2355850"/>
            <a:ext cx="1447800" cy="457200"/>
          </a:xfrm>
          <a:prstGeom prst="wedgeEllipseCallout">
            <a:avLst>
              <a:gd name="adj1" fmla="val -18968"/>
              <a:gd name="adj2" fmla="val 41319"/>
            </a:avLst>
          </a:prstGeom>
          <a:solidFill>
            <a:srgbClr val="FFE1E1"/>
          </a:solidFill>
          <a:ln w="12700">
            <a:solidFill>
              <a:srgbClr val="CC3300"/>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kumimoji="1" lang="zh-CN" altLang="en-US" sz="1800">
                <a:solidFill>
                  <a:srgbClr val="000099"/>
                </a:solidFill>
                <a:latin typeface="Arial" panose="020B0604020202020204" pitchFamily="34" charset="0"/>
              </a:rPr>
              <a:t>元器件</a:t>
            </a:r>
          </a:p>
        </p:txBody>
      </p:sp>
      <p:sp>
        <p:nvSpPr>
          <p:cNvPr id="23606" name="Line 54"/>
          <p:cNvSpPr>
            <a:spLocks noChangeShapeType="1"/>
          </p:cNvSpPr>
          <p:nvPr/>
        </p:nvSpPr>
        <p:spPr bwMode="auto">
          <a:xfrm>
            <a:off x="6858000" y="4413250"/>
            <a:ext cx="1752600" cy="1371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607" name="AutoShape 55"/>
          <p:cNvSpPr>
            <a:spLocks noChangeArrowheads="1"/>
          </p:cNvSpPr>
          <p:nvPr/>
        </p:nvSpPr>
        <p:spPr bwMode="auto">
          <a:xfrm>
            <a:off x="8153400" y="5632450"/>
            <a:ext cx="1600200" cy="457200"/>
          </a:xfrm>
          <a:prstGeom prst="wedgeEllipseCallout">
            <a:avLst>
              <a:gd name="adj1" fmla="val -21926"/>
              <a:gd name="adj2" fmla="val 41319"/>
            </a:avLst>
          </a:prstGeom>
          <a:solidFill>
            <a:srgbClr val="FFE1E1"/>
          </a:solidFill>
          <a:ln w="12700">
            <a:solidFill>
              <a:srgbClr val="CC3300"/>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kumimoji="1" lang="zh-CN" altLang="en-US" sz="1800">
                <a:solidFill>
                  <a:srgbClr val="000099"/>
                </a:solidFill>
                <a:latin typeface="Arial" panose="020B0604020202020204" pitchFamily="34" charset="0"/>
              </a:rPr>
              <a:t>隐藏导孔</a:t>
            </a:r>
          </a:p>
        </p:txBody>
      </p:sp>
      <p:sp>
        <p:nvSpPr>
          <p:cNvPr id="23608" name="Line 56"/>
          <p:cNvSpPr>
            <a:spLocks noChangeShapeType="1"/>
          </p:cNvSpPr>
          <p:nvPr/>
        </p:nvSpPr>
        <p:spPr bwMode="auto">
          <a:xfrm flipV="1">
            <a:off x="7924800" y="2965450"/>
            <a:ext cx="9906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609" name="AutoShape 57"/>
          <p:cNvSpPr>
            <a:spLocks noChangeArrowheads="1"/>
          </p:cNvSpPr>
          <p:nvPr/>
        </p:nvSpPr>
        <p:spPr bwMode="auto">
          <a:xfrm>
            <a:off x="8534400" y="2736850"/>
            <a:ext cx="1447800" cy="457200"/>
          </a:xfrm>
          <a:prstGeom prst="wedgeEllipseCallout">
            <a:avLst>
              <a:gd name="adj1" fmla="val -18968"/>
              <a:gd name="adj2" fmla="val 41319"/>
            </a:avLst>
          </a:prstGeom>
          <a:solidFill>
            <a:srgbClr val="FFE1E1"/>
          </a:solidFill>
          <a:ln w="12700">
            <a:solidFill>
              <a:srgbClr val="CC3300"/>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kumimoji="1" lang="zh-CN" altLang="en-US" sz="1800">
                <a:solidFill>
                  <a:srgbClr val="000099"/>
                </a:solidFill>
                <a:latin typeface="Arial" panose="020B0604020202020204" pitchFamily="34" charset="0"/>
              </a:rPr>
              <a:t>盲导孔</a:t>
            </a:r>
          </a:p>
        </p:txBody>
      </p:sp>
      <p:sp>
        <p:nvSpPr>
          <p:cNvPr id="23610" name="Line 58"/>
          <p:cNvSpPr>
            <a:spLocks noChangeShapeType="1"/>
          </p:cNvSpPr>
          <p:nvPr/>
        </p:nvSpPr>
        <p:spPr bwMode="auto">
          <a:xfrm>
            <a:off x="4343400" y="5251450"/>
            <a:ext cx="3048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611" name="Line 59"/>
          <p:cNvSpPr>
            <a:spLocks noChangeShapeType="1"/>
          </p:cNvSpPr>
          <p:nvPr/>
        </p:nvSpPr>
        <p:spPr bwMode="auto">
          <a:xfrm flipH="1">
            <a:off x="4724400" y="5327650"/>
            <a:ext cx="2286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612" name="AutoShape 60"/>
          <p:cNvSpPr>
            <a:spLocks noChangeArrowheads="1"/>
          </p:cNvSpPr>
          <p:nvPr/>
        </p:nvSpPr>
        <p:spPr bwMode="auto">
          <a:xfrm>
            <a:off x="3886200" y="5784850"/>
            <a:ext cx="1219200" cy="457200"/>
          </a:xfrm>
          <a:prstGeom prst="wedgeEllipseCallout">
            <a:avLst>
              <a:gd name="adj1" fmla="val -13153"/>
              <a:gd name="adj2" fmla="val 41319"/>
            </a:avLst>
          </a:prstGeom>
          <a:solidFill>
            <a:srgbClr val="FFE1E1"/>
          </a:solidFill>
          <a:ln w="12700">
            <a:solidFill>
              <a:srgbClr val="CC3300"/>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kumimoji="1" lang="zh-CN" altLang="en-US" sz="1800">
                <a:solidFill>
                  <a:srgbClr val="000099"/>
                </a:solidFill>
                <a:latin typeface="Arial" panose="020B0604020202020204" pitchFamily="34" charset="0"/>
              </a:rPr>
              <a:t>焊盘</a:t>
            </a:r>
          </a:p>
        </p:txBody>
      </p:sp>
      <p:sp>
        <p:nvSpPr>
          <p:cNvPr id="54295" name="Rectangle 63"/>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3487217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3594"/>
                                        </p:tgtEl>
                                        <p:attrNameLst>
                                          <p:attrName>style.visibility</p:attrName>
                                        </p:attrNameLst>
                                      </p:cBhvr>
                                      <p:to>
                                        <p:strVal val="visible"/>
                                      </p:to>
                                    </p:set>
                                    <p:animEffect transition="in" filter="barn(outVertical)">
                                      <p:cBhvr>
                                        <p:cTn id="12" dur="500"/>
                                        <p:tgtEl>
                                          <p:spTgt spid="23594"/>
                                        </p:tgtEl>
                                      </p:cBhvr>
                                    </p:animEffect>
                                  </p:childTnLst>
                                </p:cTn>
                              </p:par>
                            </p:childTnLst>
                          </p:cTn>
                        </p:par>
                        <p:par>
                          <p:cTn id="13" fill="hold" nodeType="afterGroup">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23602"/>
                                        </p:tgtEl>
                                        <p:attrNameLst>
                                          <p:attrName>style.visibility</p:attrName>
                                        </p:attrNameLst>
                                      </p:cBhvr>
                                      <p:to>
                                        <p:strVal val="visible"/>
                                      </p:to>
                                    </p:set>
                                    <p:animEffect transition="in" filter="barn(outVertical)">
                                      <p:cBhvr>
                                        <p:cTn id="16" dur="500"/>
                                        <p:tgtEl>
                                          <p:spTgt spid="23602"/>
                                        </p:tgtEl>
                                      </p:cBhvr>
                                    </p:animEffect>
                                  </p:childTnLst>
                                </p:cTn>
                              </p:par>
                            </p:childTnLst>
                          </p:cTn>
                        </p:par>
                        <p:par>
                          <p:cTn id="17" fill="hold" nodeType="afterGroup">
                            <p:stCondLst>
                              <p:cond delay="1500"/>
                            </p:stCondLst>
                            <p:childTnLst>
                              <p:par>
                                <p:cTn id="18" presetID="1" presetClass="entr" presetSubtype="0" fill="hold" nodeType="afterEffect">
                                  <p:stCondLst>
                                    <p:cond delay="0"/>
                                  </p:stCondLst>
                                  <p:childTnLst>
                                    <p:set>
                                      <p:cBhvr>
                                        <p:cTn id="19" dur="1" fill="hold">
                                          <p:stCondLst>
                                            <p:cond delay="499"/>
                                          </p:stCondLst>
                                        </p:cTn>
                                        <p:tgtEl>
                                          <p:spTgt spid="23595"/>
                                        </p:tgtEl>
                                        <p:attrNameLst>
                                          <p:attrName>style.visibility</p:attrName>
                                        </p:attrNameLst>
                                      </p:cBhvr>
                                      <p:to>
                                        <p:strVal val="visible"/>
                                      </p:to>
                                    </p:set>
                                  </p:childTnLst>
                                </p:cTn>
                              </p:par>
                            </p:childTnLst>
                          </p:cTn>
                        </p:par>
                        <p:par>
                          <p:cTn id="20" fill="hold" nodeType="afterGroup">
                            <p:stCondLst>
                              <p:cond delay="2000"/>
                            </p:stCondLst>
                            <p:childTnLst>
                              <p:par>
                                <p:cTn id="21" presetID="1" presetClass="entr" presetSubtype="0" fill="hold" nodeType="afterEffect">
                                  <p:stCondLst>
                                    <p:cond delay="0"/>
                                  </p:stCondLst>
                                  <p:childTnLst>
                                    <p:set>
                                      <p:cBhvr>
                                        <p:cTn id="22" dur="1" fill="hold">
                                          <p:stCondLst>
                                            <p:cond delay="499"/>
                                          </p:stCondLst>
                                        </p:cTn>
                                        <p:tgtEl>
                                          <p:spTgt spid="23596"/>
                                        </p:tgtEl>
                                        <p:attrNameLst>
                                          <p:attrName>style.visibility</p:attrName>
                                        </p:attrNameLst>
                                      </p:cBhvr>
                                      <p:to>
                                        <p:strVal val="visible"/>
                                      </p:to>
                                    </p:set>
                                  </p:childTnLst>
                                </p:cTn>
                              </p:par>
                            </p:childTnLst>
                          </p:cTn>
                        </p:par>
                        <p:par>
                          <p:cTn id="23" fill="hold" nodeType="afterGroup">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23597"/>
                                        </p:tgtEl>
                                        <p:attrNameLst>
                                          <p:attrName>style.visibility</p:attrName>
                                        </p:attrNameLst>
                                      </p:cBhvr>
                                      <p:to>
                                        <p:strVal val="visible"/>
                                      </p:to>
                                    </p:set>
                                    <p:animEffect transition="in" filter="barn(outVertical)">
                                      <p:cBhvr>
                                        <p:cTn id="26" dur="500"/>
                                        <p:tgtEl>
                                          <p:spTgt spid="23597"/>
                                        </p:tgtEl>
                                      </p:cBhvr>
                                    </p:animEffect>
                                  </p:childTnLst>
                                </p:cTn>
                              </p:par>
                            </p:childTnLst>
                          </p:cTn>
                        </p:par>
                        <p:par>
                          <p:cTn id="27" fill="hold" nodeType="afterGroup">
                            <p:stCondLst>
                              <p:cond delay="3000"/>
                            </p:stCondLst>
                            <p:childTnLst>
                              <p:par>
                                <p:cTn id="28" presetID="1" presetClass="entr" presetSubtype="0" fill="hold" nodeType="afterEffect">
                                  <p:stCondLst>
                                    <p:cond delay="0"/>
                                  </p:stCondLst>
                                  <p:childTnLst>
                                    <p:set>
                                      <p:cBhvr>
                                        <p:cTn id="29" dur="1" fill="hold">
                                          <p:stCondLst>
                                            <p:cond delay="499"/>
                                          </p:stCondLst>
                                        </p:cTn>
                                        <p:tgtEl>
                                          <p:spTgt spid="23598"/>
                                        </p:tgtEl>
                                        <p:attrNameLst>
                                          <p:attrName>style.visibility</p:attrName>
                                        </p:attrNameLst>
                                      </p:cBhvr>
                                      <p:to>
                                        <p:strVal val="visible"/>
                                      </p:to>
                                    </p:set>
                                  </p:childTnLst>
                                </p:cTn>
                              </p:par>
                            </p:childTnLst>
                          </p:cTn>
                        </p:par>
                        <p:par>
                          <p:cTn id="30" fill="hold" nodeType="afterGroup">
                            <p:stCondLst>
                              <p:cond delay="3500"/>
                            </p:stCondLst>
                            <p:childTnLst>
                              <p:par>
                                <p:cTn id="31" presetID="1" presetClass="entr" presetSubtype="0" fill="hold" nodeType="afterEffect">
                                  <p:stCondLst>
                                    <p:cond delay="0"/>
                                  </p:stCondLst>
                                  <p:childTnLst>
                                    <p:set>
                                      <p:cBhvr>
                                        <p:cTn id="32" dur="1" fill="hold">
                                          <p:stCondLst>
                                            <p:cond delay="499"/>
                                          </p:stCondLst>
                                        </p:cTn>
                                        <p:tgtEl>
                                          <p:spTgt spid="23599"/>
                                        </p:tgtEl>
                                        <p:attrNameLst>
                                          <p:attrName>style.visibility</p:attrName>
                                        </p:attrNameLst>
                                      </p:cBhvr>
                                      <p:to>
                                        <p:strVal val="visible"/>
                                      </p:to>
                                    </p:set>
                                  </p:childTnLst>
                                </p:cTn>
                              </p:par>
                            </p:childTnLst>
                          </p:cTn>
                        </p:par>
                        <p:par>
                          <p:cTn id="33" fill="hold" nodeType="afterGroup">
                            <p:stCondLst>
                              <p:cond delay="4000"/>
                            </p:stCondLst>
                            <p:childTnLst>
                              <p:par>
                                <p:cTn id="34" presetID="1" presetClass="entr" presetSubtype="0" fill="hold" nodeType="afterEffect">
                                  <p:stCondLst>
                                    <p:cond delay="0"/>
                                  </p:stCondLst>
                                  <p:childTnLst>
                                    <p:set>
                                      <p:cBhvr>
                                        <p:cTn id="35" dur="1" fill="hold">
                                          <p:stCondLst>
                                            <p:cond delay="499"/>
                                          </p:stCondLst>
                                        </p:cTn>
                                        <p:tgtEl>
                                          <p:spTgt spid="23600"/>
                                        </p:tgtEl>
                                        <p:attrNameLst>
                                          <p:attrName>style.visibility</p:attrName>
                                        </p:attrNameLst>
                                      </p:cBhvr>
                                      <p:to>
                                        <p:strVal val="visible"/>
                                      </p:to>
                                    </p:set>
                                  </p:childTnLst>
                                </p:cTn>
                              </p:par>
                            </p:childTnLst>
                          </p:cTn>
                        </p:par>
                        <p:par>
                          <p:cTn id="36" fill="hold" nodeType="afterGroup">
                            <p:stCondLst>
                              <p:cond delay="4500"/>
                            </p:stCondLst>
                            <p:childTnLst>
                              <p:par>
                                <p:cTn id="37" presetID="16" presetClass="entr" presetSubtype="37" fill="hold" grpId="0" nodeType="afterEffect">
                                  <p:stCondLst>
                                    <p:cond delay="0"/>
                                  </p:stCondLst>
                                  <p:childTnLst>
                                    <p:set>
                                      <p:cBhvr>
                                        <p:cTn id="38" dur="1" fill="hold">
                                          <p:stCondLst>
                                            <p:cond delay="0"/>
                                          </p:stCondLst>
                                        </p:cTn>
                                        <p:tgtEl>
                                          <p:spTgt spid="23601"/>
                                        </p:tgtEl>
                                        <p:attrNameLst>
                                          <p:attrName>style.visibility</p:attrName>
                                        </p:attrNameLst>
                                      </p:cBhvr>
                                      <p:to>
                                        <p:strVal val="visible"/>
                                      </p:to>
                                    </p:set>
                                    <p:animEffect transition="in" filter="barn(outVertical)">
                                      <p:cBhvr>
                                        <p:cTn id="39" dur="500"/>
                                        <p:tgtEl>
                                          <p:spTgt spid="23601"/>
                                        </p:tgtEl>
                                      </p:cBhvr>
                                    </p:animEffect>
                                  </p:childTnLst>
                                </p:cTn>
                              </p:par>
                            </p:childTnLst>
                          </p:cTn>
                        </p:par>
                        <p:par>
                          <p:cTn id="40" fill="hold" nodeType="afterGroup">
                            <p:stCondLst>
                              <p:cond delay="5000"/>
                            </p:stCondLst>
                            <p:childTnLst>
                              <p:par>
                                <p:cTn id="41" presetID="1" presetClass="entr" presetSubtype="0" fill="hold" nodeType="afterEffect">
                                  <p:stCondLst>
                                    <p:cond delay="0"/>
                                  </p:stCondLst>
                                  <p:childTnLst>
                                    <p:set>
                                      <p:cBhvr>
                                        <p:cTn id="42" dur="1" fill="hold">
                                          <p:stCondLst>
                                            <p:cond delay="499"/>
                                          </p:stCondLst>
                                        </p:cTn>
                                        <p:tgtEl>
                                          <p:spTgt spid="23603"/>
                                        </p:tgtEl>
                                        <p:attrNameLst>
                                          <p:attrName>style.visibility</p:attrName>
                                        </p:attrNameLst>
                                      </p:cBhvr>
                                      <p:to>
                                        <p:strVal val="visible"/>
                                      </p:to>
                                    </p:set>
                                  </p:childTnLst>
                                </p:cTn>
                              </p:par>
                            </p:childTnLst>
                          </p:cTn>
                        </p:par>
                        <p:par>
                          <p:cTn id="43" fill="hold" nodeType="afterGroup">
                            <p:stCondLst>
                              <p:cond delay="5500"/>
                            </p:stCondLst>
                            <p:childTnLst>
                              <p:par>
                                <p:cTn id="44" presetID="1" presetClass="entr" presetSubtype="0" fill="hold" nodeType="afterEffect">
                                  <p:stCondLst>
                                    <p:cond delay="0"/>
                                  </p:stCondLst>
                                  <p:childTnLst>
                                    <p:set>
                                      <p:cBhvr>
                                        <p:cTn id="45" dur="1" fill="hold">
                                          <p:stCondLst>
                                            <p:cond delay="499"/>
                                          </p:stCondLst>
                                        </p:cTn>
                                        <p:tgtEl>
                                          <p:spTgt spid="23604"/>
                                        </p:tgtEl>
                                        <p:attrNameLst>
                                          <p:attrName>style.visibility</p:attrName>
                                        </p:attrNameLst>
                                      </p:cBhvr>
                                      <p:to>
                                        <p:strVal val="visible"/>
                                      </p:to>
                                    </p:set>
                                  </p:childTnLst>
                                </p:cTn>
                              </p:par>
                            </p:childTnLst>
                          </p:cTn>
                        </p:par>
                        <p:par>
                          <p:cTn id="46" fill="hold" nodeType="afterGroup">
                            <p:stCondLst>
                              <p:cond delay="6000"/>
                            </p:stCondLst>
                            <p:childTnLst>
                              <p:par>
                                <p:cTn id="47" presetID="16" presetClass="entr" presetSubtype="37" fill="hold" grpId="0" nodeType="afterEffect">
                                  <p:stCondLst>
                                    <p:cond delay="0"/>
                                  </p:stCondLst>
                                  <p:childTnLst>
                                    <p:set>
                                      <p:cBhvr>
                                        <p:cTn id="48" dur="1" fill="hold">
                                          <p:stCondLst>
                                            <p:cond delay="0"/>
                                          </p:stCondLst>
                                        </p:cTn>
                                        <p:tgtEl>
                                          <p:spTgt spid="23605"/>
                                        </p:tgtEl>
                                        <p:attrNameLst>
                                          <p:attrName>style.visibility</p:attrName>
                                        </p:attrNameLst>
                                      </p:cBhvr>
                                      <p:to>
                                        <p:strVal val="visible"/>
                                      </p:to>
                                    </p:set>
                                    <p:animEffect transition="in" filter="barn(outVertical)">
                                      <p:cBhvr>
                                        <p:cTn id="49" dur="500"/>
                                        <p:tgtEl>
                                          <p:spTgt spid="23605"/>
                                        </p:tgtEl>
                                      </p:cBhvr>
                                    </p:animEffect>
                                  </p:childTnLst>
                                </p:cTn>
                              </p:par>
                            </p:childTnLst>
                          </p:cTn>
                        </p:par>
                        <p:par>
                          <p:cTn id="50" fill="hold" nodeType="afterGroup">
                            <p:stCondLst>
                              <p:cond delay="6500"/>
                            </p:stCondLst>
                            <p:childTnLst>
                              <p:par>
                                <p:cTn id="51" presetID="1" presetClass="entr" presetSubtype="0" fill="hold" nodeType="afterEffect">
                                  <p:stCondLst>
                                    <p:cond delay="0"/>
                                  </p:stCondLst>
                                  <p:childTnLst>
                                    <p:set>
                                      <p:cBhvr>
                                        <p:cTn id="52" dur="1" fill="hold">
                                          <p:stCondLst>
                                            <p:cond delay="499"/>
                                          </p:stCondLst>
                                        </p:cTn>
                                        <p:tgtEl>
                                          <p:spTgt spid="23606"/>
                                        </p:tgtEl>
                                        <p:attrNameLst>
                                          <p:attrName>style.visibility</p:attrName>
                                        </p:attrNameLst>
                                      </p:cBhvr>
                                      <p:to>
                                        <p:strVal val="visible"/>
                                      </p:to>
                                    </p:set>
                                  </p:childTnLst>
                                </p:cTn>
                              </p:par>
                            </p:childTnLst>
                          </p:cTn>
                        </p:par>
                        <p:par>
                          <p:cTn id="53" fill="hold" nodeType="afterGroup">
                            <p:stCondLst>
                              <p:cond delay="7000"/>
                            </p:stCondLst>
                            <p:childTnLst>
                              <p:par>
                                <p:cTn id="54" presetID="16" presetClass="entr" presetSubtype="37" fill="hold" grpId="0" nodeType="afterEffect">
                                  <p:stCondLst>
                                    <p:cond delay="0"/>
                                  </p:stCondLst>
                                  <p:childTnLst>
                                    <p:set>
                                      <p:cBhvr>
                                        <p:cTn id="55" dur="1" fill="hold">
                                          <p:stCondLst>
                                            <p:cond delay="0"/>
                                          </p:stCondLst>
                                        </p:cTn>
                                        <p:tgtEl>
                                          <p:spTgt spid="23607"/>
                                        </p:tgtEl>
                                        <p:attrNameLst>
                                          <p:attrName>style.visibility</p:attrName>
                                        </p:attrNameLst>
                                      </p:cBhvr>
                                      <p:to>
                                        <p:strVal val="visible"/>
                                      </p:to>
                                    </p:set>
                                    <p:animEffect transition="in" filter="barn(outVertical)">
                                      <p:cBhvr>
                                        <p:cTn id="56" dur="500"/>
                                        <p:tgtEl>
                                          <p:spTgt spid="23607"/>
                                        </p:tgtEl>
                                      </p:cBhvr>
                                    </p:animEffect>
                                  </p:childTnLst>
                                </p:cTn>
                              </p:par>
                            </p:childTnLst>
                          </p:cTn>
                        </p:par>
                        <p:par>
                          <p:cTn id="57" fill="hold" nodeType="afterGroup">
                            <p:stCondLst>
                              <p:cond delay="7500"/>
                            </p:stCondLst>
                            <p:childTnLst>
                              <p:par>
                                <p:cTn id="58" presetID="1" presetClass="entr" presetSubtype="0" fill="hold" nodeType="afterEffect">
                                  <p:stCondLst>
                                    <p:cond delay="0"/>
                                  </p:stCondLst>
                                  <p:childTnLst>
                                    <p:set>
                                      <p:cBhvr>
                                        <p:cTn id="59" dur="1" fill="hold">
                                          <p:stCondLst>
                                            <p:cond delay="499"/>
                                          </p:stCondLst>
                                        </p:cTn>
                                        <p:tgtEl>
                                          <p:spTgt spid="23608"/>
                                        </p:tgtEl>
                                        <p:attrNameLst>
                                          <p:attrName>style.visibility</p:attrName>
                                        </p:attrNameLst>
                                      </p:cBhvr>
                                      <p:to>
                                        <p:strVal val="visible"/>
                                      </p:to>
                                    </p:set>
                                  </p:childTnLst>
                                </p:cTn>
                              </p:par>
                            </p:childTnLst>
                          </p:cTn>
                        </p:par>
                        <p:par>
                          <p:cTn id="60" fill="hold" nodeType="afterGroup">
                            <p:stCondLst>
                              <p:cond delay="8000"/>
                            </p:stCondLst>
                            <p:childTnLst>
                              <p:par>
                                <p:cTn id="61" presetID="16" presetClass="entr" presetSubtype="37" fill="hold" grpId="0" nodeType="afterEffect">
                                  <p:stCondLst>
                                    <p:cond delay="0"/>
                                  </p:stCondLst>
                                  <p:childTnLst>
                                    <p:set>
                                      <p:cBhvr>
                                        <p:cTn id="62" dur="1" fill="hold">
                                          <p:stCondLst>
                                            <p:cond delay="0"/>
                                          </p:stCondLst>
                                        </p:cTn>
                                        <p:tgtEl>
                                          <p:spTgt spid="23609"/>
                                        </p:tgtEl>
                                        <p:attrNameLst>
                                          <p:attrName>style.visibility</p:attrName>
                                        </p:attrNameLst>
                                      </p:cBhvr>
                                      <p:to>
                                        <p:strVal val="visible"/>
                                      </p:to>
                                    </p:set>
                                    <p:animEffect transition="in" filter="barn(outVertical)">
                                      <p:cBhvr>
                                        <p:cTn id="63" dur="500"/>
                                        <p:tgtEl>
                                          <p:spTgt spid="23609"/>
                                        </p:tgtEl>
                                      </p:cBhvr>
                                    </p:animEffect>
                                  </p:childTnLst>
                                </p:cTn>
                              </p:par>
                            </p:childTnLst>
                          </p:cTn>
                        </p:par>
                        <p:par>
                          <p:cTn id="64" fill="hold" nodeType="afterGroup">
                            <p:stCondLst>
                              <p:cond delay="8500"/>
                            </p:stCondLst>
                            <p:childTnLst>
                              <p:par>
                                <p:cTn id="65" presetID="1" presetClass="entr" presetSubtype="0" fill="hold" nodeType="afterEffect">
                                  <p:stCondLst>
                                    <p:cond delay="0"/>
                                  </p:stCondLst>
                                  <p:childTnLst>
                                    <p:set>
                                      <p:cBhvr>
                                        <p:cTn id="66" dur="1" fill="hold">
                                          <p:stCondLst>
                                            <p:cond delay="499"/>
                                          </p:stCondLst>
                                        </p:cTn>
                                        <p:tgtEl>
                                          <p:spTgt spid="23610"/>
                                        </p:tgtEl>
                                        <p:attrNameLst>
                                          <p:attrName>style.visibility</p:attrName>
                                        </p:attrNameLst>
                                      </p:cBhvr>
                                      <p:to>
                                        <p:strVal val="visible"/>
                                      </p:to>
                                    </p:set>
                                  </p:childTnLst>
                                </p:cTn>
                              </p:par>
                            </p:childTnLst>
                          </p:cTn>
                        </p:par>
                        <p:par>
                          <p:cTn id="67" fill="hold" nodeType="afterGroup">
                            <p:stCondLst>
                              <p:cond delay="9000"/>
                            </p:stCondLst>
                            <p:childTnLst>
                              <p:par>
                                <p:cTn id="68" presetID="1" presetClass="entr" presetSubtype="0" fill="hold" nodeType="afterEffect">
                                  <p:stCondLst>
                                    <p:cond delay="0"/>
                                  </p:stCondLst>
                                  <p:childTnLst>
                                    <p:set>
                                      <p:cBhvr>
                                        <p:cTn id="69" dur="1" fill="hold">
                                          <p:stCondLst>
                                            <p:cond delay="499"/>
                                          </p:stCondLst>
                                        </p:cTn>
                                        <p:tgtEl>
                                          <p:spTgt spid="23611"/>
                                        </p:tgtEl>
                                        <p:attrNameLst>
                                          <p:attrName>style.visibility</p:attrName>
                                        </p:attrNameLst>
                                      </p:cBhvr>
                                      <p:to>
                                        <p:strVal val="visible"/>
                                      </p:to>
                                    </p:set>
                                  </p:childTnLst>
                                </p:cTn>
                              </p:par>
                            </p:childTnLst>
                          </p:cTn>
                        </p:par>
                        <p:par>
                          <p:cTn id="70" fill="hold" nodeType="afterGroup">
                            <p:stCondLst>
                              <p:cond delay="9500"/>
                            </p:stCondLst>
                            <p:childTnLst>
                              <p:par>
                                <p:cTn id="71" presetID="16" presetClass="entr" presetSubtype="37" fill="hold" grpId="0" nodeType="afterEffect">
                                  <p:stCondLst>
                                    <p:cond delay="0"/>
                                  </p:stCondLst>
                                  <p:childTnLst>
                                    <p:set>
                                      <p:cBhvr>
                                        <p:cTn id="72" dur="1" fill="hold">
                                          <p:stCondLst>
                                            <p:cond delay="0"/>
                                          </p:stCondLst>
                                        </p:cTn>
                                        <p:tgtEl>
                                          <p:spTgt spid="23612"/>
                                        </p:tgtEl>
                                        <p:attrNameLst>
                                          <p:attrName>style.visibility</p:attrName>
                                        </p:attrNameLst>
                                      </p:cBhvr>
                                      <p:to>
                                        <p:strVal val="visible"/>
                                      </p:to>
                                    </p:set>
                                    <p:animEffect transition="in" filter="barn(outVertical)">
                                      <p:cBhvr>
                                        <p:cTn id="73" dur="500"/>
                                        <p:tgtEl>
                                          <p:spTgt spid="23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94" grpId="0" animBg="1" autoUpdateAnimBg="0"/>
      <p:bldP spid="23597" grpId="0" animBg="1" autoUpdateAnimBg="0"/>
      <p:bldP spid="23601" grpId="0" animBg="1" autoUpdateAnimBg="0"/>
      <p:bldP spid="23602" grpId="0" animBg="1" autoUpdateAnimBg="0"/>
      <p:bldP spid="23605" grpId="0" animBg="1" autoUpdateAnimBg="0"/>
      <p:bldP spid="23607" grpId="0" animBg="1" autoUpdateAnimBg="0"/>
      <p:bldP spid="23609" grpId="0" animBg="1" autoUpdateAnimBg="0"/>
      <p:bldP spid="23612"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1" name="AutoShape 3"/>
          <p:cNvSpPr>
            <a:spLocks noChangeArrowheads="1"/>
          </p:cNvSpPr>
          <p:nvPr/>
        </p:nvSpPr>
        <p:spPr bwMode="gray">
          <a:xfrm>
            <a:off x="1882776" y="1233488"/>
            <a:ext cx="234156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手工焊接要领 </a:t>
            </a:r>
          </a:p>
        </p:txBody>
      </p:sp>
      <p:sp>
        <p:nvSpPr>
          <p:cNvPr id="15363" name="Text Box 3"/>
          <p:cNvSpPr txBox="1">
            <a:spLocks noChangeArrowheads="1"/>
          </p:cNvSpPr>
          <p:nvPr/>
        </p:nvSpPr>
        <p:spPr bwMode="auto">
          <a:xfrm>
            <a:off x="1739900" y="2997201"/>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Wingdings" panose="05000000000000000000" pitchFamily="2" charset="2"/>
              <a:buChar char="v"/>
            </a:pPr>
            <a:r>
              <a:rPr kumimoji="1" lang="en-US" altLang="zh-CN" sz="2800">
                <a:solidFill>
                  <a:schemeClr val="tx2"/>
                </a:solidFill>
                <a:latin typeface="Arial" panose="020B0604020202020204" pitchFamily="34" charset="0"/>
              </a:rPr>
              <a:t> </a:t>
            </a:r>
            <a:r>
              <a:rPr kumimoji="1" lang="zh-CN" altLang="en-US" sz="2800">
                <a:solidFill>
                  <a:schemeClr val="tx2"/>
                </a:solidFill>
                <a:latin typeface="Arial" panose="020B0604020202020204" pitchFamily="34" charset="0"/>
              </a:rPr>
              <a:t>清除焊接部位的氧化层</a:t>
            </a:r>
          </a:p>
        </p:txBody>
      </p:sp>
      <p:sp>
        <p:nvSpPr>
          <p:cNvPr id="15364" name="Text Box 4"/>
          <p:cNvSpPr txBox="1">
            <a:spLocks noChangeArrowheads="1"/>
          </p:cNvSpPr>
          <p:nvPr/>
        </p:nvSpPr>
        <p:spPr bwMode="auto">
          <a:xfrm>
            <a:off x="1739900" y="3429001"/>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buFont typeface="Wingdings" panose="05000000000000000000" pitchFamily="2" charset="2"/>
              <a:buChar char="v"/>
            </a:pPr>
            <a:r>
              <a:rPr kumimoji="1" lang="en-US" altLang="zh-CN" sz="2800">
                <a:solidFill>
                  <a:schemeClr val="tx2"/>
                </a:solidFill>
                <a:latin typeface="Arial" panose="020B0604020202020204" pitchFamily="34" charset="0"/>
              </a:rPr>
              <a:t> </a:t>
            </a:r>
            <a:r>
              <a:rPr kumimoji="1" lang="zh-CN" altLang="en-US" sz="2800">
                <a:solidFill>
                  <a:schemeClr val="tx2"/>
                </a:solidFill>
                <a:latin typeface="Arial" panose="020B0604020202020204" pitchFamily="34" charset="0"/>
              </a:rPr>
              <a:t>元件镀锡</a:t>
            </a:r>
          </a:p>
        </p:txBody>
      </p:sp>
      <p:pic>
        <p:nvPicPr>
          <p:cNvPr id="15365" name="Picture 5" descr="焊接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388" y="2420939"/>
            <a:ext cx="3822700"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6" descr="焊接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075" y="3978275"/>
            <a:ext cx="373380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AutoShape 7"/>
          <p:cNvSpPr>
            <a:spLocks noChangeArrowheads="1"/>
          </p:cNvSpPr>
          <p:nvPr/>
        </p:nvSpPr>
        <p:spPr bwMode="auto">
          <a:xfrm>
            <a:off x="8328025" y="4437063"/>
            <a:ext cx="1828800" cy="1447800"/>
          </a:xfrm>
          <a:prstGeom prst="wedgeEllipseCallout">
            <a:avLst>
              <a:gd name="adj1" fmla="val -48435"/>
              <a:gd name="adj2" fmla="val -101972"/>
            </a:avLst>
          </a:prstGeom>
          <a:solidFill>
            <a:schemeClr val="bg2"/>
          </a:solidFill>
          <a:ln w="12700">
            <a:solidFill>
              <a:schemeClr val="tx1"/>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spcBef>
                <a:spcPct val="50000"/>
              </a:spcBef>
            </a:pPr>
            <a:r>
              <a:rPr kumimoji="1" lang="zh-CN" altLang="en-US" sz="2800">
                <a:solidFill>
                  <a:srgbClr val="FFFFCC"/>
                </a:solidFill>
                <a:latin typeface="Arial" panose="020B0604020202020204" pitchFamily="34" charset="0"/>
              </a:rPr>
              <a:t>清除氧化层</a:t>
            </a:r>
          </a:p>
          <a:p>
            <a:pPr algn="ctr" eaLnBrk="1" hangingPunct="1"/>
            <a:endParaRPr kumimoji="1" lang="en-US" altLang="zh-CN" sz="9600" b="0">
              <a:solidFill>
                <a:srgbClr val="FFFFCC"/>
              </a:solidFill>
              <a:latin typeface="Arial" panose="020B0604020202020204" pitchFamily="34" charset="0"/>
              <a:ea typeface="仿宋_GB2312" pitchFamily="49" charset="-122"/>
            </a:endParaRPr>
          </a:p>
        </p:txBody>
      </p:sp>
      <p:sp>
        <p:nvSpPr>
          <p:cNvPr id="15368" name="AutoShape 8"/>
          <p:cNvSpPr>
            <a:spLocks noChangeArrowheads="1"/>
          </p:cNvSpPr>
          <p:nvPr/>
        </p:nvSpPr>
        <p:spPr bwMode="auto">
          <a:xfrm>
            <a:off x="5248275" y="5426075"/>
            <a:ext cx="2438400" cy="762000"/>
          </a:xfrm>
          <a:prstGeom prst="wedgeEllipseCallout">
            <a:avLst>
              <a:gd name="adj1" fmla="val -92968"/>
              <a:gd name="adj2" fmla="val 11250"/>
            </a:avLst>
          </a:prstGeom>
          <a:solidFill>
            <a:schemeClr val="bg2"/>
          </a:solidFill>
          <a:ln w="12700">
            <a:solidFill>
              <a:schemeClr val="tx1"/>
            </a:solidFill>
            <a:miter lim="800000"/>
            <a:headEnd type="none" w="sm" len="sm"/>
            <a:tailEnd type="none" w="sm" len="sm"/>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kumimoji="1" lang="zh-CN" altLang="en-US" sz="2800">
                <a:solidFill>
                  <a:srgbClr val="FFFFCC"/>
                </a:solidFill>
                <a:latin typeface="Arial" panose="020B0604020202020204" pitchFamily="34" charset="0"/>
              </a:rPr>
              <a:t>均匀镀锡</a:t>
            </a:r>
          </a:p>
        </p:txBody>
      </p:sp>
      <p:sp>
        <p:nvSpPr>
          <p:cNvPr id="15362" name="Text Box 2"/>
          <p:cNvSpPr txBox="1">
            <a:spLocks noChangeArrowheads="1"/>
          </p:cNvSpPr>
          <p:nvPr/>
        </p:nvSpPr>
        <p:spPr bwMode="auto">
          <a:xfrm>
            <a:off x="1811338" y="1700214"/>
            <a:ext cx="85344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30000"/>
              </a:lnSpc>
              <a:buFont typeface="Wingdings" panose="05000000000000000000" pitchFamily="2" charset="2"/>
              <a:buNone/>
            </a:pPr>
            <a:r>
              <a:rPr kumimoji="1" lang="zh-CN" altLang="en-US" sz="2800">
                <a:latin typeface="Arial" panose="020B0604020202020204" pitchFamily="34" charset="0"/>
              </a:rPr>
              <a:t>焊前处理：焊接前，应对元件引脚或电路板的焊接部位进行焊前处理。</a:t>
            </a:r>
          </a:p>
        </p:txBody>
      </p:sp>
      <p:sp>
        <p:nvSpPr>
          <p:cNvPr id="55306" name="Rectangle 12"/>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184189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blinds(horizontal)">
                                      <p:cBhvr>
                                        <p:cTn id="7" dur="500"/>
                                        <p:tgtEl>
                                          <p:spTgt spid="15363"/>
                                        </p:tgtEl>
                                      </p:cBhvr>
                                    </p:animEffect>
                                  </p:childTnLst>
                                </p:cTn>
                              </p:par>
                            </p:childTnLst>
                          </p:cTn>
                        </p:par>
                        <p:par>
                          <p:cTn id="8" fill="hold" nodeType="afterGroup">
                            <p:stCondLst>
                              <p:cond delay="500"/>
                            </p:stCondLst>
                            <p:childTnLst>
                              <p:par>
                                <p:cTn id="9" presetID="16" presetClass="entr" presetSubtype="37" fill="hold" nodeType="afterEffect">
                                  <p:stCondLst>
                                    <p:cond delay="0"/>
                                  </p:stCondLst>
                                  <p:childTnLst>
                                    <p:set>
                                      <p:cBhvr>
                                        <p:cTn id="10" dur="1" fill="hold">
                                          <p:stCondLst>
                                            <p:cond delay="0"/>
                                          </p:stCondLst>
                                        </p:cTn>
                                        <p:tgtEl>
                                          <p:spTgt spid="15365"/>
                                        </p:tgtEl>
                                        <p:attrNameLst>
                                          <p:attrName>style.visibility</p:attrName>
                                        </p:attrNameLst>
                                      </p:cBhvr>
                                      <p:to>
                                        <p:strVal val="visible"/>
                                      </p:to>
                                    </p:set>
                                    <p:animEffect transition="in" filter="barn(outVertical)">
                                      <p:cBhvr>
                                        <p:cTn id="11" dur="500"/>
                                        <p:tgtEl>
                                          <p:spTgt spid="15365"/>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15367"/>
                                        </p:tgtEl>
                                        <p:attrNameLst>
                                          <p:attrName>style.visibility</p:attrName>
                                        </p:attrNameLst>
                                      </p:cBhvr>
                                      <p:to>
                                        <p:strVal val="visible"/>
                                      </p:to>
                                    </p:set>
                                  </p:childTnLst>
                                </p:cTn>
                              </p:par>
                            </p:childTnLst>
                          </p:cTn>
                        </p:par>
                        <p:par>
                          <p:cTn id="15" fill="hold" nodeType="afterGroup">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15364"/>
                                        </p:tgtEl>
                                        <p:attrNameLst>
                                          <p:attrName>style.visibility</p:attrName>
                                        </p:attrNameLst>
                                      </p:cBhvr>
                                      <p:to>
                                        <p:strVal val="visible"/>
                                      </p:to>
                                    </p:set>
                                    <p:animEffect transition="in" filter="blinds(horizontal)">
                                      <p:cBhvr>
                                        <p:cTn id="18" dur="500"/>
                                        <p:tgtEl>
                                          <p:spTgt spid="15364"/>
                                        </p:tgtEl>
                                      </p:cBhvr>
                                    </p:animEffect>
                                  </p:childTnLst>
                                </p:cTn>
                              </p:par>
                            </p:childTnLst>
                          </p:cTn>
                        </p:par>
                        <p:par>
                          <p:cTn id="19" fill="hold" nodeType="afterGroup">
                            <p:stCondLst>
                              <p:cond delay="2000"/>
                            </p:stCondLst>
                            <p:childTnLst>
                              <p:par>
                                <p:cTn id="20" presetID="16" presetClass="entr" presetSubtype="37" fill="hold" nodeType="afterEffect">
                                  <p:stCondLst>
                                    <p:cond delay="0"/>
                                  </p:stCondLst>
                                  <p:childTnLst>
                                    <p:set>
                                      <p:cBhvr>
                                        <p:cTn id="21" dur="1" fill="hold">
                                          <p:stCondLst>
                                            <p:cond delay="0"/>
                                          </p:stCondLst>
                                        </p:cTn>
                                        <p:tgtEl>
                                          <p:spTgt spid="15366"/>
                                        </p:tgtEl>
                                        <p:attrNameLst>
                                          <p:attrName>style.visibility</p:attrName>
                                        </p:attrNameLst>
                                      </p:cBhvr>
                                      <p:to>
                                        <p:strVal val="visible"/>
                                      </p:to>
                                    </p:set>
                                    <p:animEffect transition="in" filter="barn(outVertical)">
                                      <p:cBhvr>
                                        <p:cTn id="22" dur="500"/>
                                        <p:tgtEl>
                                          <p:spTgt spid="15366"/>
                                        </p:tgtEl>
                                      </p:cBhvr>
                                    </p:animEffect>
                                  </p:childTnLst>
                                </p:cTn>
                              </p:par>
                            </p:childTnLst>
                          </p:cTn>
                        </p:par>
                        <p:par>
                          <p:cTn id="23" fill="hold" nodeType="afterGroup">
                            <p:stCondLst>
                              <p:cond delay="2500"/>
                            </p:stCondLst>
                            <p:childTnLst>
                              <p:par>
                                <p:cTn id="24" presetID="1" presetClass="entr" presetSubtype="0" fill="hold" grpId="0" nodeType="afterEffect">
                                  <p:stCondLst>
                                    <p:cond delay="0"/>
                                  </p:stCondLst>
                                  <p:childTnLst>
                                    <p:set>
                                      <p:cBhvr>
                                        <p:cTn id="25" dur="1" fill="hold">
                                          <p:stCondLst>
                                            <p:cond delay="499"/>
                                          </p:stCondLst>
                                        </p:cTn>
                                        <p:tgtEl>
                                          <p:spTgt spid="15368"/>
                                        </p:tgtEl>
                                        <p:attrNameLst>
                                          <p:attrName>style.visibility</p:attrName>
                                        </p:attrNameLst>
                                      </p:cBhvr>
                                      <p:to>
                                        <p:strVal val="visible"/>
                                      </p:to>
                                    </p:set>
                                  </p:childTnLst>
                                </p:cTn>
                              </p:par>
                            </p:childTnLst>
                          </p:cTn>
                        </p:par>
                        <p:par>
                          <p:cTn id="26" fill="hold" nodeType="afterGroup">
                            <p:stCondLst>
                              <p:cond delay="3000"/>
                            </p:stCondLst>
                            <p:childTnLst>
                              <p:par>
                                <p:cTn id="27" presetID="3" presetClass="entr" presetSubtype="10" fill="hold" grpId="0" nodeType="afterEffect">
                                  <p:stCondLst>
                                    <p:cond delay="0"/>
                                  </p:stCondLst>
                                  <p:childTnLst>
                                    <p:set>
                                      <p:cBhvr>
                                        <p:cTn id="28" dur="1" fill="hold">
                                          <p:stCondLst>
                                            <p:cond delay="0"/>
                                          </p:stCondLst>
                                        </p:cTn>
                                        <p:tgtEl>
                                          <p:spTgt spid="15362">
                                            <p:txEl>
                                              <p:pRg st="0" end="0"/>
                                            </p:txEl>
                                          </p:spTgt>
                                        </p:tgtEl>
                                        <p:attrNameLst>
                                          <p:attrName>style.visibility</p:attrName>
                                        </p:attrNameLst>
                                      </p:cBhvr>
                                      <p:to>
                                        <p:strVal val="visible"/>
                                      </p:to>
                                    </p:set>
                                    <p:animEffect transition="in" filter="blinds(horizontal)">
                                      <p:cBhvr>
                                        <p:cTn id="29" dur="500"/>
                                        <p:tgtEl>
                                          <p:spTgt spid="153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autoUpdateAnimBg="0"/>
      <p:bldP spid="15364" grpId="0" autoUpdateAnimBg="0"/>
      <p:bldP spid="15367" grpId="0" animBg="1" autoUpdateAnimBg="0"/>
      <p:bldP spid="15368" grpId="0" animBg="1" autoUpdateAnimBg="0"/>
      <p:bldP spid="15362" grpId="0" build="p" autoUpdateAnimBg="0"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5" name="AutoShape 3"/>
          <p:cNvSpPr>
            <a:spLocks noChangeArrowheads="1"/>
          </p:cNvSpPr>
          <p:nvPr/>
        </p:nvSpPr>
        <p:spPr bwMode="gray">
          <a:xfrm>
            <a:off x="1882776" y="1449388"/>
            <a:ext cx="234156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电烙铁握法 </a:t>
            </a:r>
          </a:p>
        </p:txBody>
      </p:sp>
      <p:pic>
        <p:nvPicPr>
          <p:cNvPr id="16387" name="Picture 3"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600325"/>
            <a:ext cx="8229600"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ctangle 6"/>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3353865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barn(outVertical)">
                                      <p:cBhvr>
                                        <p:cTn id="7"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3"/>
          <p:cNvSpPr txBox="1">
            <a:spLocks noChangeArrowheads="1"/>
          </p:cNvSpPr>
          <p:nvPr/>
        </p:nvSpPr>
        <p:spPr bwMode="auto">
          <a:xfrm>
            <a:off x="7162801" y="4419600"/>
            <a:ext cx="1458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lang="zh-CN" altLang="en-US" sz="1800" b="0">
              <a:latin typeface="Arial" panose="020B0604020202020204" pitchFamily="34" charset="0"/>
            </a:endParaRPr>
          </a:p>
        </p:txBody>
      </p:sp>
      <p:pic>
        <p:nvPicPr>
          <p:cNvPr id="57347" name="Picture 4" descr="焊锡丝拿法"/>
          <p:cNvPicPr>
            <a:picLocks noChangeAspect="1" noChangeArrowheads="1"/>
          </p:cNvPicPr>
          <p:nvPr/>
        </p:nvPicPr>
        <p:blipFill>
          <a:blip r:embed="rId2">
            <a:extLst>
              <a:ext uri="{28A0092B-C50C-407E-A947-70E740481C1C}">
                <a14:useLocalDpi xmlns:a14="http://schemas.microsoft.com/office/drawing/2010/main" val="0"/>
              </a:ext>
            </a:extLst>
          </a:blip>
          <a:srcRect b="33755"/>
          <a:stretch>
            <a:fillRect/>
          </a:stretch>
        </p:blipFill>
        <p:spPr bwMode="auto">
          <a:xfrm>
            <a:off x="3108325" y="2600326"/>
            <a:ext cx="4897438"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Text Box 5"/>
          <p:cNvSpPr txBox="1">
            <a:spLocks noChangeArrowheads="1"/>
          </p:cNvSpPr>
          <p:nvPr/>
        </p:nvSpPr>
        <p:spPr bwMode="auto">
          <a:xfrm>
            <a:off x="2387600" y="4545014"/>
            <a:ext cx="7308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en-US" altLang="zh-CN" b="0">
                <a:solidFill>
                  <a:srgbClr val="003399"/>
                </a:solidFill>
                <a:latin typeface="Arial" panose="020B0604020202020204" pitchFamily="34" charset="0"/>
              </a:rPr>
              <a:t>(a)</a:t>
            </a:r>
            <a:r>
              <a:rPr lang="zh-CN" altLang="en-US" b="0">
                <a:solidFill>
                  <a:srgbClr val="003399"/>
                </a:solidFill>
                <a:latin typeface="Arial" panose="020B0604020202020204" pitchFamily="34" charset="0"/>
              </a:rPr>
              <a:t>连续锡焊时焊锡丝的拿法     </a:t>
            </a:r>
            <a:r>
              <a:rPr lang="en-US" altLang="zh-CN" b="0">
                <a:solidFill>
                  <a:srgbClr val="003399"/>
                </a:solidFill>
                <a:latin typeface="Arial" panose="020B0604020202020204" pitchFamily="34" charset="0"/>
              </a:rPr>
              <a:t>(b)</a:t>
            </a:r>
            <a:r>
              <a:rPr lang="zh-CN" altLang="en-US" b="0">
                <a:solidFill>
                  <a:srgbClr val="003399"/>
                </a:solidFill>
                <a:latin typeface="Arial" panose="020B0604020202020204" pitchFamily="34" charset="0"/>
              </a:rPr>
              <a:t>断续锡焊时焊锡丝的拿法</a:t>
            </a:r>
            <a:r>
              <a:rPr lang="zh-CN" altLang="en-US" b="0">
                <a:latin typeface="Arial" panose="020B0604020202020204" pitchFamily="34" charset="0"/>
              </a:rPr>
              <a:t> </a:t>
            </a:r>
          </a:p>
        </p:txBody>
      </p:sp>
      <p:sp>
        <p:nvSpPr>
          <p:cNvPr id="454666" name="AutoShape 10"/>
          <p:cNvSpPr>
            <a:spLocks noChangeArrowheads="1"/>
          </p:cNvSpPr>
          <p:nvPr/>
        </p:nvSpPr>
        <p:spPr bwMode="gray">
          <a:xfrm>
            <a:off x="1882776" y="1449388"/>
            <a:ext cx="234156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焊锡丝拿法 </a:t>
            </a:r>
          </a:p>
        </p:txBody>
      </p:sp>
      <p:sp>
        <p:nvSpPr>
          <p:cNvPr id="57350" name="Rectangle 12"/>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284347286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p:cNvSpPr>
            <a:spLocks noGrp="1" noChangeArrowheads="1"/>
          </p:cNvSpPr>
          <p:nvPr>
            <p:ph type="title"/>
          </p:nvPr>
        </p:nvSpPr>
        <p:spPr>
          <a:xfrm>
            <a:off x="2819400" y="381001"/>
            <a:ext cx="6192838" cy="563563"/>
          </a:xfrm>
        </p:spPr>
        <p:txBody>
          <a:bodyPr>
            <a:normAutofit fontScale="90000"/>
          </a:bodyPr>
          <a:lstStyle/>
          <a:p>
            <a:pPr eaLnBrk="1" hangingPunct="1"/>
            <a:r>
              <a:rPr lang="zh-CN" altLang="en-US" smtClean="0">
                <a:ea typeface="华文中宋" panose="02010600040101010101" pitchFamily="2" charset="-122"/>
              </a:rPr>
              <a:t>教 学 安 排</a:t>
            </a:r>
          </a:p>
        </p:txBody>
      </p:sp>
      <p:sp>
        <p:nvSpPr>
          <p:cNvPr id="239627" name="Text Box 11"/>
          <p:cNvSpPr txBox="1">
            <a:spLocks noChangeArrowheads="1"/>
          </p:cNvSpPr>
          <p:nvPr/>
        </p:nvSpPr>
        <p:spPr bwMode="gray">
          <a:xfrm>
            <a:off x="2100264" y="1089025"/>
            <a:ext cx="7991475" cy="5092700"/>
          </a:xfrm>
          <a:prstGeom prst="rect">
            <a:avLst/>
          </a:prstGeom>
          <a:noFill/>
          <a:ln w="28575" algn="ctr">
            <a:noFill/>
            <a:miter lim="800000"/>
            <a:headEnd/>
            <a:tailEnd/>
          </a:ln>
          <a:effectLst/>
        </p:spPr>
        <p:txBody>
          <a:bodyPr>
            <a:spAutoFit/>
          </a:bodyPr>
          <a:lstStyle/>
          <a:p>
            <a:pPr>
              <a:lnSpc>
                <a:spcPct val="130000"/>
              </a:lnSpc>
              <a:buFont typeface="Wingdings" pitchFamily="2" charset="2"/>
              <a:buChar char="u"/>
              <a:defRPr/>
            </a:pPr>
            <a:r>
              <a:rPr lang="zh-CN" altLang="en-US" sz="2800" dirty="0">
                <a:effectLst>
                  <a:outerShdw blurRad="38100" dist="38100" dir="2700000" algn="tl">
                    <a:srgbClr val="C0C0C0"/>
                  </a:outerShdw>
                </a:effectLst>
              </a:rPr>
              <a:t>课程设计集中进行，</a:t>
            </a:r>
            <a:r>
              <a:rPr lang="en-US" altLang="zh-CN" sz="2800" dirty="0">
                <a:effectLst>
                  <a:outerShdw blurRad="38100" dist="38100" dir="2700000" algn="tl">
                    <a:srgbClr val="C0C0C0"/>
                  </a:outerShdw>
                </a:effectLst>
              </a:rPr>
              <a:t>1</a:t>
            </a:r>
            <a:r>
              <a:rPr lang="zh-CN" altLang="en-US" sz="2800" dirty="0">
                <a:effectLst>
                  <a:outerShdw blurRad="38100" dist="38100" dir="2700000" algn="tl">
                    <a:srgbClr val="C0C0C0"/>
                  </a:outerShdw>
                </a:effectLst>
              </a:rPr>
              <a:t>周，</a:t>
            </a:r>
            <a:r>
              <a:rPr lang="en-US" altLang="zh-CN" sz="2800" dirty="0">
                <a:effectLst>
                  <a:outerShdw blurRad="38100" dist="38100" dir="2700000" algn="tl">
                    <a:srgbClr val="C0C0C0"/>
                  </a:outerShdw>
                </a:effectLst>
              </a:rPr>
              <a:t>40</a:t>
            </a:r>
            <a:r>
              <a:rPr lang="zh-CN" altLang="en-US" sz="2800" dirty="0">
                <a:effectLst>
                  <a:outerShdw blurRad="38100" dist="38100" dir="2700000" algn="tl">
                    <a:srgbClr val="C0C0C0"/>
                  </a:outerShdw>
                </a:effectLst>
              </a:rPr>
              <a:t>学时；</a:t>
            </a:r>
          </a:p>
          <a:p>
            <a:pPr>
              <a:lnSpc>
                <a:spcPct val="130000"/>
              </a:lnSpc>
              <a:buFont typeface="Wingdings" pitchFamily="2" charset="2"/>
              <a:buChar char="u"/>
              <a:defRPr/>
            </a:pPr>
            <a:r>
              <a:rPr lang="zh-CN" altLang="en-US" sz="2800" dirty="0">
                <a:effectLst>
                  <a:outerShdw blurRad="38100" dist="38100" dir="2700000" algn="tl">
                    <a:srgbClr val="C0C0C0"/>
                  </a:outerShdw>
                </a:effectLst>
              </a:rPr>
              <a:t>一人一组，独立完成；</a:t>
            </a:r>
            <a:endParaRPr lang="en-US" altLang="zh-CN" sz="2800" dirty="0">
              <a:effectLst>
                <a:outerShdw blurRad="38100" dist="38100" dir="2700000" algn="tl">
                  <a:srgbClr val="C0C0C0"/>
                </a:outerShdw>
              </a:effectLst>
            </a:endParaRPr>
          </a:p>
          <a:p>
            <a:pPr>
              <a:lnSpc>
                <a:spcPct val="130000"/>
              </a:lnSpc>
              <a:buFont typeface="Wingdings" pitchFamily="2" charset="2"/>
              <a:buChar char="u"/>
              <a:defRPr/>
            </a:pPr>
            <a:r>
              <a:rPr lang="zh-CN" altLang="en-US" sz="2800" dirty="0">
                <a:effectLst>
                  <a:outerShdw blurRad="38100" dist="38100" dir="2700000" algn="tl">
                    <a:srgbClr val="C0C0C0"/>
                  </a:outerShdw>
                </a:effectLst>
              </a:rPr>
              <a:t>学生请假：</a:t>
            </a:r>
            <a:r>
              <a:rPr lang="zh-CN" altLang="en-US" sz="2800" dirty="0">
                <a:solidFill>
                  <a:srgbClr val="FF0000"/>
                </a:solidFill>
                <a:effectLst>
                  <a:outerShdw blurRad="38100" dist="38100" dir="2700000" algn="tl">
                    <a:srgbClr val="C0C0C0"/>
                  </a:outerShdw>
                </a:effectLst>
              </a:rPr>
              <a:t>指导教师无权批假！</a:t>
            </a:r>
            <a:endParaRPr lang="zh-CN" altLang="en-US" sz="2800" dirty="0">
              <a:effectLst>
                <a:outerShdw blurRad="38100" dist="38100" dir="2700000" algn="tl">
                  <a:srgbClr val="C0C0C0"/>
                </a:outerShdw>
              </a:effectLst>
            </a:endParaRPr>
          </a:p>
          <a:p>
            <a:pPr>
              <a:lnSpc>
                <a:spcPct val="130000"/>
              </a:lnSpc>
              <a:buFont typeface="Wingdings" pitchFamily="2" charset="2"/>
              <a:buNone/>
              <a:defRPr/>
            </a:pPr>
            <a:r>
              <a:rPr lang="zh-CN" altLang="en-US" sz="2800" dirty="0">
                <a:effectLst>
                  <a:outerShdw blurRad="38100" dist="38100" dir="2700000" algn="tl">
                    <a:srgbClr val="C0C0C0"/>
                  </a:outerShdw>
                </a:effectLst>
              </a:rPr>
              <a:t>     病假：医务室以上医院证明</a:t>
            </a:r>
          </a:p>
          <a:p>
            <a:pPr>
              <a:lnSpc>
                <a:spcPct val="130000"/>
              </a:lnSpc>
              <a:buFont typeface="Wingdings" pitchFamily="2" charset="2"/>
              <a:buNone/>
              <a:defRPr/>
            </a:pPr>
            <a:r>
              <a:rPr lang="zh-CN" altLang="en-US" sz="2800" dirty="0">
                <a:effectLst>
                  <a:outerShdw blurRad="38100" dist="38100" dir="2700000" algn="tl">
                    <a:srgbClr val="C0C0C0"/>
                  </a:outerShdw>
                </a:effectLst>
              </a:rPr>
              <a:t>     事假：辅导员签字（含电话号码）</a:t>
            </a:r>
          </a:p>
          <a:p>
            <a:pPr>
              <a:lnSpc>
                <a:spcPct val="130000"/>
              </a:lnSpc>
              <a:buFont typeface="Wingdings" pitchFamily="2" charset="2"/>
              <a:buNone/>
              <a:defRPr/>
            </a:pPr>
            <a:r>
              <a:rPr lang="zh-CN" altLang="en-US" sz="2800" dirty="0">
                <a:effectLst>
                  <a:outerShdw blurRad="38100" dist="38100" dir="2700000" algn="tl">
                    <a:srgbClr val="C0C0C0"/>
                  </a:outerShdw>
                </a:effectLst>
              </a:rPr>
              <a:t>     除教务处特批外，学生累计</a:t>
            </a:r>
            <a:r>
              <a:rPr lang="zh-CN" altLang="en-US" sz="2800" dirty="0">
                <a:solidFill>
                  <a:srgbClr val="FF0000"/>
                </a:solidFill>
                <a:effectLst>
                  <a:outerShdw blurRad="38100" dist="38100" dir="2700000" algn="tl">
                    <a:srgbClr val="C0C0C0"/>
                  </a:outerShdw>
                </a:effectLst>
              </a:rPr>
              <a:t>超过</a:t>
            </a:r>
            <a:r>
              <a:rPr lang="en-US" altLang="zh-CN" sz="2800" dirty="0">
                <a:solidFill>
                  <a:srgbClr val="FF0000"/>
                </a:solidFill>
                <a:effectLst>
                  <a:outerShdw blurRad="38100" dist="38100" dir="2700000" algn="tl">
                    <a:srgbClr val="C0C0C0"/>
                  </a:outerShdw>
                </a:effectLst>
              </a:rPr>
              <a:t>2</a:t>
            </a:r>
            <a:r>
              <a:rPr lang="zh-CN" altLang="en-US" sz="2800" dirty="0">
                <a:solidFill>
                  <a:srgbClr val="FF0000"/>
                </a:solidFill>
                <a:effectLst>
                  <a:outerShdw blurRad="38100" dist="38100" dir="2700000" algn="tl">
                    <a:srgbClr val="C0C0C0"/>
                  </a:outerShdw>
                </a:effectLst>
              </a:rPr>
              <a:t>天</a:t>
            </a:r>
            <a:r>
              <a:rPr lang="zh-CN" altLang="en-US" sz="2800" dirty="0">
                <a:effectLst>
                  <a:outerShdw blurRad="38100" dist="38100" dir="2700000" algn="tl">
                    <a:srgbClr val="C0C0C0"/>
                  </a:outerShdw>
                </a:effectLst>
              </a:rPr>
              <a:t>，不再给出成绩，必须重修。</a:t>
            </a:r>
          </a:p>
          <a:p>
            <a:pPr>
              <a:lnSpc>
                <a:spcPct val="130000"/>
              </a:lnSpc>
              <a:buFont typeface="Wingdings" pitchFamily="2" charset="2"/>
              <a:buNone/>
              <a:defRPr/>
            </a:pPr>
            <a:r>
              <a:rPr lang="zh-CN" altLang="en-US" sz="2800" dirty="0">
                <a:effectLst>
                  <a:outerShdw blurRad="38100" dist="38100" dir="2700000" algn="tl">
                    <a:srgbClr val="C0C0C0"/>
                  </a:outerShdw>
                </a:effectLst>
              </a:rPr>
              <a:t>    </a:t>
            </a:r>
            <a:r>
              <a:rPr lang="zh-CN" altLang="en-US" sz="2800" dirty="0">
                <a:solidFill>
                  <a:srgbClr val="FF0000"/>
                </a:solidFill>
                <a:effectLst>
                  <a:outerShdw blurRad="38100" dist="38100" dir="2700000" algn="tl">
                    <a:srgbClr val="C0C0C0"/>
                  </a:outerShdw>
                </a:effectLst>
              </a:rPr>
              <a:t>迟到早退</a:t>
            </a:r>
            <a:r>
              <a:rPr lang="en-US" altLang="zh-CN" sz="2800" dirty="0">
                <a:solidFill>
                  <a:srgbClr val="FF0000"/>
                </a:solidFill>
                <a:effectLst>
                  <a:outerShdw blurRad="38100" dist="38100" dir="2700000" algn="tl">
                    <a:srgbClr val="C0C0C0"/>
                  </a:outerShdw>
                </a:effectLst>
              </a:rPr>
              <a:t>15</a:t>
            </a:r>
            <a:r>
              <a:rPr lang="zh-CN" altLang="en-US" sz="2800" dirty="0">
                <a:solidFill>
                  <a:srgbClr val="FF0000"/>
                </a:solidFill>
                <a:effectLst>
                  <a:outerShdw blurRad="38100" dist="38100" dir="2700000" algn="tl">
                    <a:srgbClr val="C0C0C0"/>
                  </a:outerShdw>
                </a:effectLst>
              </a:rPr>
              <a:t>分钟或中途无故离开</a:t>
            </a:r>
            <a:r>
              <a:rPr lang="en-US" altLang="zh-CN" sz="2800" dirty="0">
                <a:solidFill>
                  <a:srgbClr val="FF0000"/>
                </a:solidFill>
                <a:effectLst>
                  <a:outerShdw blurRad="38100" dist="38100" dir="2700000" algn="tl">
                    <a:srgbClr val="C0C0C0"/>
                  </a:outerShdw>
                </a:effectLst>
              </a:rPr>
              <a:t>1</a:t>
            </a:r>
            <a:r>
              <a:rPr lang="zh-CN" altLang="en-US" sz="2800" dirty="0">
                <a:solidFill>
                  <a:srgbClr val="FF0000"/>
                </a:solidFill>
                <a:effectLst>
                  <a:outerShdw blurRad="38100" dist="38100" dir="2700000" algn="tl">
                    <a:srgbClr val="C0C0C0"/>
                  </a:outerShdw>
                </a:effectLst>
              </a:rPr>
              <a:t>小时以上，</a:t>
            </a:r>
          </a:p>
          <a:p>
            <a:pPr>
              <a:lnSpc>
                <a:spcPct val="130000"/>
              </a:lnSpc>
              <a:buFont typeface="Wingdings" pitchFamily="2" charset="2"/>
              <a:buNone/>
              <a:defRPr/>
            </a:pPr>
            <a:r>
              <a:rPr lang="zh-CN" altLang="en-US" sz="2800" dirty="0">
                <a:solidFill>
                  <a:srgbClr val="FF0000"/>
                </a:solidFill>
                <a:effectLst>
                  <a:outerShdw blurRad="38100" dist="38100" dir="2700000" algn="tl">
                    <a:srgbClr val="C0C0C0"/>
                  </a:outerShdw>
                </a:effectLst>
              </a:rPr>
              <a:t>    按旷课处理。</a:t>
            </a:r>
            <a:endParaRPr lang="zh-CN" altLang="en-US" sz="2800" dirty="0"/>
          </a:p>
        </p:txBody>
      </p:sp>
      <p:pic>
        <p:nvPicPr>
          <p:cNvPr id="8196" name="Picture 13" descr="000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31951" y="5129651"/>
            <a:ext cx="93662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6197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3"/>
          <p:cNvGrpSpPr>
            <a:grpSpLocks/>
          </p:cNvGrpSpPr>
          <p:nvPr/>
        </p:nvGrpSpPr>
        <p:grpSpPr bwMode="auto">
          <a:xfrm>
            <a:off x="3679826" y="4335463"/>
            <a:ext cx="601663" cy="709612"/>
            <a:chOff x="0" y="0"/>
            <a:chExt cx="379" cy="447"/>
          </a:xfrm>
        </p:grpSpPr>
        <p:sp>
          <p:nvSpPr>
            <p:cNvPr id="58419" name="Arc 4"/>
            <p:cNvSpPr>
              <a:spLocks/>
            </p:cNvSpPr>
            <p:nvPr/>
          </p:nvSpPr>
          <p:spPr bwMode="auto">
            <a:xfrm rot="-7447758" flipH="1" flipV="1">
              <a:off x="-29" y="290"/>
              <a:ext cx="213" cy="62"/>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420" name="Arc 5"/>
            <p:cNvSpPr>
              <a:spLocks/>
            </p:cNvSpPr>
            <p:nvPr/>
          </p:nvSpPr>
          <p:spPr bwMode="auto">
            <a:xfrm rot="-7445238" flipH="1" flipV="1">
              <a:off x="2" y="248"/>
              <a:ext cx="268" cy="78"/>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421" name="Arc 6"/>
            <p:cNvSpPr>
              <a:spLocks/>
            </p:cNvSpPr>
            <p:nvPr/>
          </p:nvSpPr>
          <p:spPr bwMode="auto">
            <a:xfrm rot="-7428485" flipH="1" flipV="1">
              <a:off x="48" y="207"/>
              <a:ext cx="290" cy="84"/>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422" name="Arc 7"/>
            <p:cNvSpPr>
              <a:spLocks/>
            </p:cNvSpPr>
            <p:nvPr/>
          </p:nvSpPr>
          <p:spPr bwMode="auto">
            <a:xfrm rot="-7434792" flipH="1" flipV="1">
              <a:off x="88" y="154"/>
              <a:ext cx="325"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423" name="Arc 8"/>
            <p:cNvSpPr>
              <a:spLocks/>
            </p:cNvSpPr>
            <p:nvPr/>
          </p:nvSpPr>
          <p:spPr bwMode="auto">
            <a:xfrm rot="-7434792" flipH="1" flipV="1">
              <a:off x="160" y="115"/>
              <a:ext cx="325"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424" name="Arc 9"/>
            <p:cNvSpPr>
              <a:spLocks/>
            </p:cNvSpPr>
            <p:nvPr/>
          </p:nvSpPr>
          <p:spPr bwMode="auto">
            <a:xfrm rot="-7447758" flipH="1" flipV="1">
              <a:off x="-62" y="323"/>
              <a:ext cx="178" cy="53"/>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grpSp>
        <p:nvGrpSpPr>
          <p:cNvPr id="3" name="Group 10"/>
          <p:cNvGrpSpPr>
            <a:grpSpLocks/>
          </p:cNvGrpSpPr>
          <p:nvPr/>
        </p:nvGrpSpPr>
        <p:grpSpPr bwMode="auto">
          <a:xfrm rot="1153153">
            <a:off x="4953001" y="1851026"/>
            <a:ext cx="3559175" cy="4778375"/>
            <a:chOff x="0" y="0"/>
            <a:chExt cx="2284" cy="3117"/>
          </a:xfrm>
        </p:grpSpPr>
        <p:grpSp>
          <p:nvGrpSpPr>
            <p:cNvPr id="58384" name="Group 11"/>
            <p:cNvGrpSpPr>
              <a:grpSpLocks/>
            </p:cNvGrpSpPr>
            <p:nvPr/>
          </p:nvGrpSpPr>
          <p:grpSpPr bwMode="auto">
            <a:xfrm rot="-3154557">
              <a:off x="1252" y="-72"/>
              <a:ext cx="960" cy="1104"/>
              <a:chOff x="0" y="0"/>
              <a:chExt cx="2384" cy="4425"/>
            </a:xfrm>
          </p:grpSpPr>
          <p:sp>
            <p:nvSpPr>
              <p:cNvPr id="58417" name="Arc 12"/>
              <p:cNvSpPr>
                <a:spLocks/>
              </p:cNvSpPr>
              <p:nvPr/>
            </p:nvSpPr>
            <p:spPr bwMode="auto">
              <a:xfrm>
                <a:off x="0" y="0"/>
                <a:ext cx="1740" cy="244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418" name="Arc 13"/>
              <p:cNvSpPr>
                <a:spLocks/>
              </p:cNvSpPr>
              <p:nvPr/>
            </p:nvSpPr>
            <p:spPr bwMode="auto">
              <a:xfrm flipH="1" flipV="1">
                <a:off x="1738" y="2325"/>
                <a:ext cx="646" cy="2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grpSp>
          <p:nvGrpSpPr>
            <p:cNvPr id="58385" name="Group 14"/>
            <p:cNvGrpSpPr>
              <a:grpSpLocks/>
            </p:cNvGrpSpPr>
            <p:nvPr/>
          </p:nvGrpSpPr>
          <p:grpSpPr bwMode="auto">
            <a:xfrm rot="2202031">
              <a:off x="0" y="232"/>
              <a:ext cx="328" cy="2885"/>
              <a:chOff x="0" y="0"/>
              <a:chExt cx="558" cy="5217"/>
            </a:xfrm>
          </p:grpSpPr>
          <p:sp>
            <p:nvSpPr>
              <p:cNvPr id="58386" name="Rectangle 15"/>
              <p:cNvSpPr>
                <a:spLocks noChangeArrowheads="1"/>
              </p:cNvSpPr>
              <p:nvPr/>
            </p:nvSpPr>
            <p:spPr bwMode="auto">
              <a:xfrm>
                <a:off x="60" y="627"/>
                <a:ext cx="430" cy="1935"/>
              </a:xfrm>
              <a:prstGeom prst="rect">
                <a:avLst/>
              </a:prstGeom>
              <a:gradFill rotWithShape="0">
                <a:gsLst>
                  <a:gs pos="0">
                    <a:srgbClr val="E3DAD1"/>
                  </a:gs>
                  <a:gs pos="100000">
                    <a:srgbClr val="663300"/>
                  </a:gs>
                </a:gsLst>
                <a:lin ang="2700000" scaled="1"/>
              </a:gra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87" name="AutoShape 16"/>
              <p:cNvSpPr>
                <a:spLocks noChangeArrowheads="1"/>
              </p:cNvSpPr>
              <p:nvPr/>
            </p:nvSpPr>
            <p:spPr bwMode="auto">
              <a:xfrm flipV="1">
                <a:off x="66" y="501"/>
                <a:ext cx="420" cy="12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26 w 21600"/>
                  <a:gd name="T13" fmla="*/ 4566 h 21600"/>
                  <a:gd name="T14" fmla="*/ 17126 w 21600"/>
                  <a:gd name="T15" fmla="*/ 1703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000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88" name="Rectangle 17"/>
              <p:cNvSpPr>
                <a:spLocks noChangeArrowheads="1"/>
              </p:cNvSpPr>
              <p:nvPr/>
            </p:nvSpPr>
            <p:spPr bwMode="auto">
              <a:xfrm>
                <a:off x="0" y="2562"/>
                <a:ext cx="556" cy="195"/>
              </a:xfrm>
              <a:prstGeom prst="rect">
                <a:avLst/>
              </a:prstGeom>
              <a:gradFill rotWithShape="0">
                <a:gsLst>
                  <a:gs pos="0">
                    <a:srgbClr val="996600"/>
                  </a:gs>
                  <a:gs pos="100000">
                    <a:srgbClr val="472F00"/>
                  </a:gs>
                </a:gsLst>
                <a:lin ang="2700000" scaled="1"/>
              </a:gra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89" name="Rectangle 18"/>
              <p:cNvSpPr>
                <a:spLocks noChangeArrowheads="1"/>
              </p:cNvSpPr>
              <p:nvPr/>
            </p:nvSpPr>
            <p:spPr bwMode="auto">
              <a:xfrm>
                <a:off x="2" y="2757"/>
                <a:ext cx="556" cy="114"/>
              </a:xfrm>
              <a:prstGeom prst="rect">
                <a:avLst/>
              </a:prstGeom>
              <a:solidFill>
                <a:srgbClr val="00000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90" name="Rectangle 19"/>
              <p:cNvSpPr>
                <a:spLocks noChangeArrowheads="1"/>
              </p:cNvSpPr>
              <p:nvPr/>
            </p:nvSpPr>
            <p:spPr bwMode="auto">
              <a:xfrm>
                <a:off x="164" y="2871"/>
                <a:ext cx="240" cy="63"/>
              </a:xfrm>
              <a:prstGeom prst="rect">
                <a:avLst/>
              </a:prstGeom>
              <a:solidFill>
                <a:srgbClr val="00000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91" name="Rectangle 20"/>
              <p:cNvSpPr>
                <a:spLocks noChangeArrowheads="1"/>
              </p:cNvSpPr>
              <p:nvPr/>
            </p:nvSpPr>
            <p:spPr bwMode="auto">
              <a:xfrm>
                <a:off x="220" y="2937"/>
                <a:ext cx="136" cy="708"/>
              </a:xfrm>
              <a:prstGeom prst="rect">
                <a:avLst/>
              </a:prstGeom>
              <a:solidFill>
                <a:srgbClr val="C0C0C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92" name="Rectangle 21"/>
              <p:cNvSpPr>
                <a:spLocks noChangeArrowheads="1"/>
              </p:cNvSpPr>
              <p:nvPr/>
            </p:nvSpPr>
            <p:spPr bwMode="auto">
              <a:xfrm>
                <a:off x="200" y="3645"/>
                <a:ext cx="178" cy="936"/>
              </a:xfrm>
              <a:prstGeom prst="rect">
                <a:avLst/>
              </a:prstGeom>
              <a:solidFill>
                <a:srgbClr val="C0C0C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93" name="AutoShape 22"/>
              <p:cNvSpPr>
                <a:spLocks noChangeArrowheads="1"/>
              </p:cNvSpPr>
              <p:nvPr/>
            </p:nvSpPr>
            <p:spPr bwMode="auto">
              <a:xfrm>
                <a:off x="230" y="4587"/>
                <a:ext cx="116" cy="6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959 w 21600"/>
                  <a:gd name="T13" fmla="*/ 5897 h 21600"/>
                  <a:gd name="T14" fmla="*/ 15641 w 21600"/>
                  <a:gd name="T15" fmla="*/ 15703 h 21600"/>
                </a:gdLst>
                <a:ahLst/>
                <a:cxnLst>
                  <a:cxn ang="T8">
                    <a:pos x="T0" y="T1"/>
                  </a:cxn>
                  <a:cxn ang="T9">
                    <a:pos x="T2" y="T3"/>
                  </a:cxn>
                  <a:cxn ang="T10">
                    <a:pos x="T4" y="T5"/>
                  </a:cxn>
                  <a:cxn ang="T11">
                    <a:pos x="T6" y="T7"/>
                  </a:cxn>
                </a:cxnLst>
                <a:rect l="T12" t="T13" r="T14" b="T15"/>
                <a:pathLst>
                  <a:path w="21600" h="21600">
                    <a:moveTo>
                      <a:pt x="0" y="0"/>
                    </a:moveTo>
                    <a:lnTo>
                      <a:pt x="8193" y="21600"/>
                    </a:lnTo>
                    <a:lnTo>
                      <a:pt x="13407" y="21600"/>
                    </a:lnTo>
                    <a:lnTo>
                      <a:pt x="21600" y="0"/>
                    </a:lnTo>
                    <a:lnTo>
                      <a:pt x="0" y="0"/>
                    </a:lnTo>
                    <a:close/>
                  </a:path>
                </a:pathLst>
              </a:custGeom>
              <a:solidFill>
                <a:srgbClr val="C0C0C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94" name="Rectangle 23"/>
              <p:cNvSpPr>
                <a:spLocks noChangeArrowheads="1"/>
              </p:cNvSpPr>
              <p:nvPr/>
            </p:nvSpPr>
            <p:spPr bwMode="auto">
              <a:xfrm>
                <a:off x="186" y="0"/>
                <a:ext cx="182" cy="507"/>
              </a:xfrm>
              <a:prstGeom prst="rect">
                <a:avLst/>
              </a:prstGeom>
              <a:solidFill>
                <a:srgbClr val="969696"/>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95" name="Line 24"/>
              <p:cNvSpPr>
                <a:spLocks noChangeShapeType="1"/>
              </p:cNvSpPr>
              <p:nvPr/>
            </p:nvSpPr>
            <p:spPr bwMode="auto">
              <a:xfrm>
                <a:off x="240" y="57"/>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6" name="Line 25"/>
              <p:cNvSpPr>
                <a:spLocks noChangeShapeType="1"/>
              </p:cNvSpPr>
              <p:nvPr/>
            </p:nvSpPr>
            <p:spPr bwMode="auto">
              <a:xfrm>
                <a:off x="236" y="132"/>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Line 26"/>
              <p:cNvSpPr>
                <a:spLocks noChangeShapeType="1"/>
              </p:cNvSpPr>
              <p:nvPr/>
            </p:nvSpPr>
            <p:spPr bwMode="auto">
              <a:xfrm>
                <a:off x="240" y="207"/>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Line 27"/>
              <p:cNvSpPr>
                <a:spLocks noChangeShapeType="1"/>
              </p:cNvSpPr>
              <p:nvPr/>
            </p:nvSpPr>
            <p:spPr bwMode="auto">
              <a:xfrm>
                <a:off x="240" y="261"/>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Line 28"/>
              <p:cNvSpPr>
                <a:spLocks noChangeShapeType="1"/>
              </p:cNvSpPr>
              <p:nvPr/>
            </p:nvSpPr>
            <p:spPr bwMode="auto">
              <a:xfrm>
                <a:off x="240" y="330"/>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0" name="Line 29"/>
              <p:cNvSpPr>
                <a:spLocks noChangeShapeType="1"/>
              </p:cNvSpPr>
              <p:nvPr/>
            </p:nvSpPr>
            <p:spPr bwMode="auto">
              <a:xfrm>
                <a:off x="246" y="396"/>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1" name="Line 30"/>
              <p:cNvSpPr>
                <a:spLocks noChangeShapeType="1"/>
              </p:cNvSpPr>
              <p:nvPr/>
            </p:nvSpPr>
            <p:spPr bwMode="auto">
              <a:xfrm>
                <a:off x="240" y="456"/>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Line 31"/>
              <p:cNvSpPr>
                <a:spLocks noChangeShapeType="1"/>
              </p:cNvSpPr>
              <p:nvPr/>
            </p:nvSpPr>
            <p:spPr bwMode="auto">
              <a:xfrm>
                <a:off x="190" y="426"/>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3" name="Line 32"/>
              <p:cNvSpPr>
                <a:spLocks noChangeShapeType="1"/>
              </p:cNvSpPr>
              <p:nvPr/>
            </p:nvSpPr>
            <p:spPr bwMode="auto">
              <a:xfrm>
                <a:off x="192" y="357"/>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4" name="Line 33"/>
              <p:cNvSpPr>
                <a:spLocks noChangeShapeType="1"/>
              </p:cNvSpPr>
              <p:nvPr/>
            </p:nvSpPr>
            <p:spPr bwMode="auto">
              <a:xfrm>
                <a:off x="192" y="297"/>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5" name="Line 34"/>
              <p:cNvSpPr>
                <a:spLocks noChangeShapeType="1"/>
              </p:cNvSpPr>
              <p:nvPr/>
            </p:nvSpPr>
            <p:spPr bwMode="auto">
              <a:xfrm>
                <a:off x="188" y="237"/>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6" name="Line 35"/>
              <p:cNvSpPr>
                <a:spLocks noChangeShapeType="1"/>
              </p:cNvSpPr>
              <p:nvPr/>
            </p:nvSpPr>
            <p:spPr bwMode="auto">
              <a:xfrm>
                <a:off x="188" y="99"/>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Line 36"/>
              <p:cNvSpPr>
                <a:spLocks noChangeShapeType="1"/>
              </p:cNvSpPr>
              <p:nvPr/>
            </p:nvSpPr>
            <p:spPr bwMode="auto">
              <a:xfrm>
                <a:off x="192" y="168"/>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8" name="Rectangle 37"/>
              <p:cNvSpPr>
                <a:spLocks noChangeArrowheads="1"/>
              </p:cNvSpPr>
              <p:nvPr/>
            </p:nvSpPr>
            <p:spPr bwMode="auto">
              <a:xfrm>
                <a:off x="226" y="2559"/>
                <a:ext cx="90" cy="195"/>
              </a:xfrm>
              <a:prstGeom prst="rect">
                <a:avLst/>
              </a:prstGeom>
              <a:gradFill rotWithShape="0">
                <a:gsLst>
                  <a:gs pos="0">
                    <a:srgbClr val="CC9900"/>
                  </a:gs>
                  <a:gs pos="100000">
                    <a:srgbClr val="5E4700"/>
                  </a:gs>
                </a:gsLst>
                <a:lin ang="2700000" scaled="1"/>
              </a:gra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409" name="Line 38"/>
              <p:cNvSpPr>
                <a:spLocks noChangeShapeType="1"/>
              </p:cNvSpPr>
              <p:nvPr/>
            </p:nvSpPr>
            <p:spPr bwMode="auto">
              <a:xfrm>
                <a:off x="8" y="2688"/>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0" name="Line 39"/>
              <p:cNvSpPr>
                <a:spLocks noChangeShapeType="1"/>
              </p:cNvSpPr>
              <p:nvPr/>
            </p:nvSpPr>
            <p:spPr bwMode="auto">
              <a:xfrm>
                <a:off x="4" y="2646"/>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1" name="Line 40"/>
              <p:cNvSpPr>
                <a:spLocks noChangeShapeType="1"/>
              </p:cNvSpPr>
              <p:nvPr/>
            </p:nvSpPr>
            <p:spPr bwMode="auto">
              <a:xfrm>
                <a:off x="4" y="2604"/>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2" name="Line 41"/>
              <p:cNvSpPr>
                <a:spLocks noChangeShapeType="1"/>
              </p:cNvSpPr>
              <p:nvPr/>
            </p:nvSpPr>
            <p:spPr bwMode="auto">
              <a:xfrm>
                <a:off x="8" y="2724"/>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3" name="Line 42"/>
              <p:cNvSpPr>
                <a:spLocks noChangeShapeType="1"/>
              </p:cNvSpPr>
              <p:nvPr/>
            </p:nvSpPr>
            <p:spPr bwMode="auto">
              <a:xfrm>
                <a:off x="330" y="2649"/>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4" name="Line 43"/>
              <p:cNvSpPr>
                <a:spLocks noChangeShapeType="1"/>
              </p:cNvSpPr>
              <p:nvPr/>
            </p:nvSpPr>
            <p:spPr bwMode="auto">
              <a:xfrm>
                <a:off x="330" y="2607"/>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5" name="Line 44"/>
              <p:cNvSpPr>
                <a:spLocks noChangeShapeType="1"/>
              </p:cNvSpPr>
              <p:nvPr/>
            </p:nvSpPr>
            <p:spPr bwMode="auto">
              <a:xfrm>
                <a:off x="330" y="2685"/>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6" name="Line 45"/>
              <p:cNvSpPr>
                <a:spLocks noChangeShapeType="1"/>
              </p:cNvSpPr>
              <p:nvPr/>
            </p:nvSpPr>
            <p:spPr bwMode="auto">
              <a:xfrm>
                <a:off x="324" y="2721"/>
                <a:ext cx="224"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8372" name="Rectangle 46"/>
          <p:cNvSpPr>
            <a:spLocks noChangeArrowheads="1"/>
          </p:cNvSpPr>
          <p:nvPr/>
        </p:nvSpPr>
        <p:spPr bwMode="auto">
          <a:xfrm>
            <a:off x="3200400" y="5607050"/>
            <a:ext cx="1974850" cy="184150"/>
          </a:xfrm>
          <a:prstGeom prst="rect">
            <a:avLst/>
          </a:prstGeom>
          <a:solidFill>
            <a:schemeClr val="tx2"/>
          </a:solidFill>
          <a:ln w="9525">
            <a:solidFill>
              <a:schemeClr val="bg2"/>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73" name="Line 47"/>
          <p:cNvSpPr>
            <a:spLocks noChangeShapeType="1"/>
          </p:cNvSpPr>
          <p:nvPr/>
        </p:nvSpPr>
        <p:spPr bwMode="auto">
          <a:xfrm flipV="1">
            <a:off x="3770313" y="5049839"/>
            <a:ext cx="0" cy="598487"/>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4" name="Rectangle 48"/>
          <p:cNvSpPr>
            <a:spLocks noChangeArrowheads="1"/>
          </p:cNvSpPr>
          <p:nvPr/>
        </p:nvSpPr>
        <p:spPr bwMode="auto">
          <a:xfrm>
            <a:off x="4065588" y="5481638"/>
            <a:ext cx="1009650" cy="88900"/>
          </a:xfrm>
          <a:prstGeom prst="rect">
            <a:avLst/>
          </a:prstGeom>
          <a:solidFill>
            <a:srgbClr val="FFFFCC"/>
          </a:solidFill>
          <a:ln w="38100">
            <a:solidFill>
              <a:srgbClr val="996633"/>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nvGrpSpPr>
          <p:cNvPr id="58375" name="Group 49"/>
          <p:cNvGrpSpPr>
            <a:grpSpLocks/>
          </p:cNvGrpSpPr>
          <p:nvPr/>
        </p:nvGrpSpPr>
        <p:grpSpPr bwMode="auto">
          <a:xfrm>
            <a:off x="3611564" y="4419601"/>
            <a:ext cx="549275" cy="677863"/>
            <a:chOff x="0" y="0"/>
            <a:chExt cx="346" cy="427"/>
          </a:xfrm>
        </p:grpSpPr>
        <p:sp>
          <p:nvSpPr>
            <p:cNvPr id="58378" name="Arc 50"/>
            <p:cNvSpPr>
              <a:spLocks/>
            </p:cNvSpPr>
            <p:nvPr/>
          </p:nvSpPr>
          <p:spPr bwMode="auto">
            <a:xfrm rot="14143023" flipH="1">
              <a:off x="-39" y="280"/>
              <a:ext cx="212" cy="62"/>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79" name="Arc 51"/>
            <p:cNvSpPr>
              <a:spLocks/>
            </p:cNvSpPr>
            <p:nvPr/>
          </p:nvSpPr>
          <p:spPr bwMode="auto">
            <a:xfrm rot="14140503" flipH="1">
              <a:off x="-30" y="232"/>
              <a:ext cx="267" cy="79"/>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80" name="Arc 52"/>
            <p:cNvSpPr>
              <a:spLocks/>
            </p:cNvSpPr>
            <p:nvPr/>
          </p:nvSpPr>
          <p:spPr bwMode="auto">
            <a:xfrm rot="14123751" flipH="1">
              <a:off x="11" y="192"/>
              <a:ext cx="290" cy="85"/>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81" name="Arc 53"/>
            <p:cNvSpPr>
              <a:spLocks/>
            </p:cNvSpPr>
            <p:nvPr/>
          </p:nvSpPr>
          <p:spPr bwMode="auto">
            <a:xfrm rot="14130057" flipH="1">
              <a:off x="58" y="161"/>
              <a:ext cx="326"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82" name="Arc 54"/>
            <p:cNvSpPr>
              <a:spLocks/>
            </p:cNvSpPr>
            <p:nvPr/>
          </p:nvSpPr>
          <p:spPr bwMode="auto">
            <a:xfrm rot="14130057" flipH="1">
              <a:off x="127" y="115"/>
              <a:ext cx="325"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8383" name="Arc 55"/>
            <p:cNvSpPr>
              <a:spLocks/>
            </p:cNvSpPr>
            <p:nvPr/>
          </p:nvSpPr>
          <p:spPr bwMode="auto">
            <a:xfrm rot="14143023" flipH="1">
              <a:off x="-62" y="303"/>
              <a:ext cx="178" cy="53"/>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456761" name="AutoShape 57"/>
          <p:cNvSpPr>
            <a:spLocks noChangeArrowheads="1"/>
          </p:cNvSpPr>
          <p:nvPr/>
        </p:nvSpPr>
        <p:spPr bwMode="gray">
          <a:xfrm>
            <a:off x="1882776" y="1449388"/>
            <a:ext cx="234156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电烙铁的放置 </a:t>
            </a:r>
          </a:p>
        </p:txBody>
      </p:sp>
      <p:sp>
        <p:nvSpPr>
          <p:cNvPr id="58377" name="Rectangle 59"/>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1534563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010400" y="4572000"/>
            <a:ext cx="2768600" cy="1519238"/>
            <a:chOff x="0" y="0"/>
            <a:chExt cx="2656" cy="1144"/>
          </a:xfrm>
        </p:grpSpPr>
        <p:sp>
          <p:nvSpPr>
            <p:cNvPr id="59454" name="Oval 3"/>
            <p:cNvSpPr>
              <a:spLocks noChangeArrowheads="1"/>
            </p:cNvSpPr>
            <p:nvPr/>
          </p:nvSpPr>
          <p:spPr bwMode="auto">
            <a:xfrm>
              <a:off x="187" y="7"/>
              <a:ext cx="2289" cy="1137"/>
            </a:xfrm>
            <a:prstGeom prst="ellipse">
              <a:avLst/>
            </a:prstGeom>
            <a:solidFill>
              <a:schemeClr val="accent1"/>
            </a:solidFill>
            <a:ln w="9525">
              <a:solidFill>
                <a:schemeClr val="tx1"/>
              </a:solidFill>
              <a:round/>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55" name="Oval 4"/>
            <p:cNvSpPr>
              <a:spLocks noChangeArrowheads="1"/>
            </p:cNvSpPr>
            <p:nvPr/>
          </p:nvSpPr>
          <p:spPr bwMode="auto">
            <a:xfrm>
              <a:off x="0" y="0"/>
              <a:ext cx="2656" cy="883"/>
            </a:xfrm>
            <a:prstGeom prst="ellipse">
              <a:avLst/>
            </a:prstGeom>
            <a:solidFill>
              <a:schemeClr val="bg1"/>
            </a:solidFill>
            <a:ln w="76200">
              <a:solidFill>
                <a:schemeClr val="tx1"/>
              </a:solidFill>
              <a:round/>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56" name="Arc 5"/>
            <p:cNvSpPr>
              <a:spLocks/>
            </p:cNvSpPr>
            <p:nvPr/>
          </p:nvSpPr>
          <p:spPr bwMode="auto">
            <a:xfrm rot="16200000" flipV="1">
              <a:off x="1114" y="-599"/>
              <a:ext cx="389" cy="2065"/>
            </a:xfrm>
            <a:custGeom>
              <a:avLst/>
              <a:gdLst>
                <a:gd name="T0" fmla="*/ 0 w 22974"/>
                <a:gd name="T1" fmla="*/ 0 h 43200"/>
                <a:gd name="T2" fmla="*/ 0 w 22974"/>
                <a:gd name="T3" fmla="*/ 0 h 43200"/>
                <a:gd name="T4" fmla="*/ 0 w 22974"/>
                <a:gd name="T5" fmla="*/ 0 h 43200"/>
                <a:gd name="T6" fmla="*/ 0 60000 65536"/>
                <a:gd name="T7" fmla="*/ 0 60000 65536"/>
                <a:gd name="T8" fmla="*/ 0 60000 65536"/>
                <a:gd name="T9" fmla="*/ 0 w 22974"/>
                <a:gd name="T10" fmla="*/ 0 h 43200"/>
                <a:gd name="T11" fmla="*/ 22974 w 22974"/>
                <a:gd name="T12" fmla="*/ 43200 h 43200"/>
              </a:gdLst>
              <a:ahLst/>
              <a:cxnLst>
                <a:cxn ang="T6">
                  <a:pos x="T0" y="T1"/>
                </a:cxn>
                <a:cxn ang="T7">
                  <a:pos x="T2" y="T3"/>
                </a:cxn>
                <a:cxn ang="T8">
                  <a:pos x="T4" y="T5"/>
                </a:cxn>
              </a:cxnLst>
              <a:rect l="T9" t="T10" r="T11" b="T12"/>
              <a:pathLst>
                <a:path w="22974" h="43200" fill="none" extrusionOk="0">
                  <a:moveTo>
                    <a:pt x="1373" y="0"/>
                  </a:moveTo>
                  <a:cubicBezTo>
                    <a:pt x="13303" y="0"/>
                    <a:pt x="22974" y="9670"/>
                    <a:pt x="22974" y="21600"/>
                  </a:cubicBezTo>
                  <a:cubicBezTo>
                    <a:pt x="22974" y="33529"/>
                    <a:pt x="13303" y="43200"/>
                    <a:pt x="1374" y="43200"/>
                  </a:cubicBezTo>
                  <a:cubicBezTo>
                    <a:pt x="915" y="43200"/>
                    <a:pt x="457" y="43185"/>
                    <a:pt x="-1" y="43156"/>
                  </a:cubicBezTo>
                </a:path>
                <a:path w="22974" h="43200" stroke="0" extrusionOk="0">
                  <a:moveTo>
                    <a:pt x="1373" y="0"/>
                  </a:moveTo>
                  <a:cubicBezTo>
                    <a:pt x="13303" y="0"/>
                    <a:pt x="22974" y="9670"/>
                    <a:pt x="22974" y="21600"/>
                  </a:cubicBezTo>
                  <a:cubicBezTo>
                    <a:pt x="22974" y="33529"/>
                    <a:pt x="13303" y="43200"/>
                    <a:pt x="1374" y="43200"/>
                  </a:cubicBezTo>
                  <a:cubicBezTo>
                    <a:pt x="915" y="43200"/>
                    <a:pt x="457" y="43185"/>
                    <a:pt x="-1" y="43156"/>
                  </a:cubicBezTo>
                  <a:lnTo>
                    <a:pt x="1374" y="21600"/>
                  </a:lnTo>
                  <a:lnTo>
                    <a:pt x="1373" y="0"/>
                  </a:lnTo>
                  <a:close/>
                </a:path>
              </a:pathLst>
            </a:custGeom>
            <a:noFill/>
            <a:ln w="76200" cap="rnd">
              <a:solidFill>
                <a:srgbClr val="00FF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457734" name="Rectangle 6"/>
          <p:cNvSpPr>
            <a:spLocks noChangeArrowheads="1"/>
          </p:cNvSpPr>
          <p:nvPr/>
        </p:nvSpPr>
        <p:spPr bwMode="auto">
          <a:xfrm>
            <a:off x="7807325" y="3883026"/>
            <a:ext cx="1187450" cy="1247775"/>
          </a:xfrm>
          <a:prstGeom prst="rect">
            <a:avLst/>
          </a:prstGeom>
          <a:solidFill>
            <a:srgbClr val="FFFFCC"/>
          </a:solidFill>
          <a:ln w="76200" cap="rnd">
            <a:solidFill>
              <a:srgbClr val="996633"/>
            </a:solidFill>
            <a:prstDash val="sysDot"/>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57735" name="未知"/>
          <p:cNvSpPr>
            <a:spLocks/>
          </p:cNvSpPr>
          <p:nvPr/>
        </p:nvSpPr>
        <p:spPr bwMode="auto">
          <a:xfrm>
            <a:off x="4191000" y="3678238"/>
            <a:ext cx="3352800" cy="1122362"/>
          </a:xfrm>
          <a:custGeom>
            <a:avLst/>
            <a:gdLst>
              <a:gd name="T0" fmla="*/ 0 w 2260"/>
              <a:gd name="T1" fmla="*/ 2147483647 h 533"/>
              <a:gd name="T2" fmla="*/ 2147483647 w 2260"/>
              <a:gd name="T3" fmla="*/ 2147483647 h 533"/>
              <a:gd name="T4" fmla="*/ 2147483647 w 2260"/>
              <a:gd name="T5" fmla="*/ 2147483647 h 533"/>
              <a:gd name="T6" fmla="*/ 2147483647 w 2260"/>
              <a:gd name="T7" fmla="*/ 2147483647 h 533"/>
              <a:gd name="T8" fmla="*/ 0 60000 65536"/>
              <a:gd name="T9" fmla="*/ 0 60000 65536"/>
              <a:gd name="T10" fmla="*/ 0 60000 65536"/>
              <a:gd name="T11" fmla="*/ 0 60000 65536"/>
              <a:gd name="T12" fmla="*/ 0 w 2260"/>
              <a:gd name="T13" fmla="*/ 0 h 533"/>
              <a:gd name="T14" fmla="*/ 2260 w 2260"/>
              <a:gd name="T15" fmla="*/ 533 h 533"/>
            </a:gdLst>
            <a:ahLst/>
            <a:cxnLst>
              <a:cxn ang="T8">
                <a:pos x="T0" y="T1"/>
              </a:cxn>
              <a:cxn ang="T9">
                <a:pos x="T2" y="T3"/>
              </a:cxn>
              <a:cxn ang="T10">
                <a:pos x="T4" y="T5"/>
              </a:cxn>
              <a:cxn ang="T11">
                <a:pos x="T6" y="T7"/>
              </a:cxn>
            </a:cxnLst>
            <a:rect l="T12" t="T13" r="T14" b="T15"/>
            <a:pathLst>
              <a:path w="2260" h="533">
                <a:moveTo>
                  <a:pt x="0" y="533"/>
                </a:moveTo>
                <a:cubicBezTo>
                  <a:pt x="121" y="456"/>
                  <a:pt x="521" y="138"/>
                  <a:pt x="733" y="69"/>
                </a:cubicBezTo>
                <a:cubicBezTo>
                  <a:pt x="945" y="0"/>
                  <a:pt x="1018" y="62"/>
                  <a:pt x="1272" y="121"/>
                </a:cubicBezTo>
                <a:cubicBezTo>
                  <a:pt x="1526" y="180"/>
                  <a:pt x="2054" y="359"/>
                  <a:pt x="2260" y="421"/>
                </a:cubicBezTo>
              </a:path>
            </a:pathLst>
          </a:custGeom>
          <a:noFill/>
          <a:ln w="57150">
            <a:solidFill>
              <a:schemeClr val="accent2"/>
            </a:solidFill>
            <a:prstDash val="lg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457736" name="AutoShape 8"/>
          <p:cNvSpPr>
            <a:spLocks noChangeArrowheads="1"/>
          </p:cNvSpPr>
          <p:nvPr/>
        </p:nvSpPr>
        <p:spPr bwMode="auto">
          <a:xfrm>
            <a:off x="8077200" y="2362200"/>
            <a:ext cx="685800" cy="12954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gradFill rotWithShape="0">
            <a:gsLst>
              <a:gs pos="0">
                <a:srgbClr val="FFFFFF"/>
              </a:gs>
              <a:gs pos="100000">
                <a:srgbClr val="C1FFFF"/>
              </a:gs>
            </a:gsLst>
            <a:path path="shape">
              <a:fillToRect l="50000" t="50000" r="50000" b="50000"/>
            </a:path>
          </a:gradFill>
          <a:ln w="38100" cap="rnd">
            <a:solidFill>
              <a:srgbClr val="00FFFF"/>
            </a:solidFill>
            <a:prstDash val="sysDot"/>
            <a:miter lim="800000"/>
            <a:headEnd/>
            <a:tailEnd/>
          </a:ln>
          <a:effectLst/>
        </p:spPr>
        <p:txBody>
          <a:bodyPr wrap="none" anchor="ctr"/>
          <a:lstStyle/>
          <a:p>
            <a:pPr algn="ctr" eaLnBrk="1" hangingPunct="1">
              <a:defRPr/>
            </a:pPr>
            <a:r>
              <a:rPr lang="zh-CN" altLang="en-US" sz="4800">
                <a:solidFill>
                  <a:srgbClr val="FF0000"/>
                </a:solidFill>
                <a:latin typeface="Arial" charset="0"/>
              </a:rPr>
              <a:t>水</a:t>
            </a:r>
          </a:p>
        </p:txBody>
      </p:sp>
      <p:grpSp>
        <p:nvGrpSpPr>
          <p:cNvPr id="59398" name="Group 9"/>
          <p:cNvGrpSpPr>
            <a:grpSpLocks/>
          </p:cNvGrpSpPr>
          <p:nvPr/>
        </p:nvGrpSpPr>
        <p:grpSpPr bwMode="auto">
          <a:xfrm>
            <a:off x="2438400" y="1447801"/>
            <a:ext cx="4732338" cy="4778375"/>
            <a:chOff x="0" y="0"/>
            <a:chExt cx="2981" cy="3010"/>
          </a:xfrm>
        </p:grpSpPr>
        <p:grpSp>
          <p:nvGrpSpPr>
            <p:cNvPr id="59401" name="Group 10"/>
            <p:cNvGrpSpPr>
              <a:grpSpLocks/>
            </p:cNvGrpSpPr>
            <p:nvPr/>
          </p:nvGrpSpPr>
          <p:grpSpPr bwMode="auto">
            <a:xfrm>
              <a:off x="302" y="1337"/>
              <a:ext cx="379" cy="447"/>
              <a:chOff x="0" y="0"/>
              <a:chExt cx="379" cy="447"/>
            </a:xfrm>
          </p:grpSpPr>
          <p:sp>
            <p:nvSpPr>
              <p:cNvPr id="59448" name="Arc 11"/>
              <p:cNvSpPr>
                <a:spLocks/>
              </p:cNvSpPr>
              <p:nvPr/>
            </p:nvSpPr>
            <p:spPr bwMode="auto">
              <a:xfrm rot="-7447758" flipH="1" flipV="1">
                <a:off x="-29" y="290"/>
                <a:ext cx="213" cy="62"/>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49" name="Arc 12"/>
              <p:cNvSpPr>
                <a:spLocks/>
              </p:cNvSpPr>
              <p:nvPr/>
            </p:nvSpPr>
            <p:spPr bwMode="auto">
              <a:xfrm rot="-7445238" flipH="1" flipV="1">
                <a:off x="2" y="248"/>
                <a:ext cx="268" cy="78"/>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50" name="Arc 13"/>
              <p:cNvSpPr>
                <a:spLocks/>
              </p:cNvSpPr>
              <p:nvPr/>
            </p:nvSpPr>
            <p:spPr bwMode="auto">
              <a:xfrm rot="-7428485" flipH="1" flipV="1">
                <a:off x="48" y="207"/>
                <a:ext cx="290" cy="84"/>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51" name="Arc 14"/>
              <p:cNvSpPr>
                <a:spLocks/>
              </p:cNvSpPr>
              <p:nvPr/>
            </p:nvSpPr>
            <p:spPr bwMode="auto">
              <a:xfrm rot="-7434792" flipH="1" flipV="1">
                <a:off x="88" y="154"/>
                <a:ext cx="325"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52" name="Arc 15"/>
              <p:cNvSpPr>
                <a:spLocks/>
              </p:cNvSpPr>
              <p:nvPr/>
            </p:nvSpPr>
            <p:spPr bwMode="auto">
              <a:xfrm rot="-7434792" flipH="1" flipV="1">
                <a:off x="160" y="115"/>
                <a:ext cx="325"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53" name="Arc 16"/>
              <p:cNvSpPr>
                <a:spLocks/>
              </p:cNvSpPr>
              <p:nvPr/>
            </p:nvSpPr>
            <p:spPr bwMode="auto">
              <a:xfrm rot="-7447758" flipH="1" flipV="1">
                <a:off x="-62" y="323"/>
                <a:ext cx="178" cy="53"/>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grpSp>
          <p:nvGrpSpPr>
            <p:cNvPr id="59402" name="Group 17"/>
            <p:cNvGrpSpPr>
              <a:grpSpLocks/>
            </p:cNvGrpSpPr>
            <p:nvPr/>
          </p:nvGrpSpPr>
          <p:grpSpPr bwMode="auto">
            <a:xfrm rot="1153153">
              <a:off x="739" y="0"/>
              <a:ext cx="2242" cy="3010"/>
              <a:chOff x="0" y="0"/>
              <a:chExt cx="2284" cy="3117"/>
            </a:xfrm>
          </p:grpSpPr>
          <p:grpSp>
            <p:nvGrpSpPr>
              <p:cNvPr id="59413" name="Group 18"/>
              <p:cNvGrpSpPr>
                <a:grpSpLocks/>
              </p:cNvGrpSpPr>
              <p:nvPr/>
            </p:nvGrpSpPr>
            <p:grpSpPr bwMode="auto">
              <a:xfrm rot="-3154557">
                <a:off x="1252" y="-72"/>
                <a:ext cx="960" cy="1104"/>
                <a:chOff x="0" y="0"/>
                <a:chExt cx="2384" cy="4425"/>
              </a:xfrm>
            </p:grpSpPr>
            <p:sp>
              <p:nvSpPr>
                <p:cNvPr id="59446" name="Arc 19"/>
                <p:cNvSpPr>
                  <a:spLocks/>
                </p:cNvSpPr>
                <p:nvPr/>
              </p:nvSpPr>
              <p:spPr bwMode="auto">
                <a:xfrm>
                  <a:off x="0" y="0"/>
                  <a:ext cx="1740" cy="244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47" name="Arc 20"/>
                <p:cNvSpPr>
                  <a:spLocks/>
                </p:cNvSpPr>
                <p:nvPr/>
              </p:nvSpPr>
              <p:spPr bwMode="auto">
                <a:xfrm flipH="1" flipV="1">
                  <a:off x="1738" y="2325"/>
                  <a:ext cx="646" cy="2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grpSp>
            <p:nvGrpSpPr>
              <p:cNvPr id="59414" name="Group 21"/>
              <p:cNvGrpSpPr>
                <a:grpSpLocks/>
              </p:cNvGrpSpPr>
              <p:nvPr/>
            </p:nvGrpSpPr>
            <p:grpSpPr bwMode="auto">
              <a:xfrm rot="2202031">
                <a:off x="0" y="232"/>
                <a:ext cx="328" cy="2885"/>
                <a:chOff x="0" y="0"/>
                <a:chExt cx="558" cy="5217"/>
              </a:xfrm>
            </p:grpSpPr>
            <p:sp>
              <p:nvSpPr>
                <p:cNvPr id="59415" name="Rectangle 22"/>
                <p:cNvSpPr>
                  <a:spLocks noChangeArrowheads="1"/>
                </p:cNvSpPr>
                <p:nvPr/>
              </p:nvSpPr>
              <p:spPr bwMode="auto">
                <a:xfrm>
                  <a:off x="60" y="627"/>
                  <a:ext cx="430" cy="1935"/>
                </a:xfrm>
                <a:prstGeom prst="rect">
                  <a:avLst/>
                </a:prstGeom>
                <a:gradFill rotWithShape="0">
                  <a:gsLst>
                    <a:gs pos="0">
                      <a:srgbClr val="E3DAD1"/>
                    </a:gs>
                    <a:gs pos="100000">
                      <a:srgbClr val="663300"/>
                    </a:gs>
                  </a:gsLst>
                  <a:lin ang="2700000" scaled="1"/>
                </a:gra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16" name="AutoShape 23"/>
                <p:cNvSpPr>
                  <a:spLocks noChangeArrowheads="1"/>
                </p:cNvSpPr>
                <p:nvPr/>
              </p:nvSpPr>
              <p:spPr bwMode="auto">
                <a:xfrm flipV="1">
                  <a:off x="66" y="501"/>
                  <a:ext cx="420" cy="12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26 w 21600"/>
                    <a:gd name="T13" fmla="*/ 4566 h 21600"/>
                    <a:gd name="T14" fmla="*/ 17126 w 21600"/>
                    <a:gd name="T15" fmla="*/ 1703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000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17" name="Rectangle 24"/>
                <p:cNvSpPr>
                  <a:spLocks noChangeArrowheads="1"/>
                </p:cNvSpPr>
                <p:nvPr/>
              </p:nvSpPr>
              <p:spPr bwMode="auto">
                <a:xfrm>
                  <a:off x="0" y="2562"/>
                  <a:ext cx="556" cy="195"/>
                </a:xfrm>
                <a:prstGeom prst="rect">
                  <a:avLst/>
                </a:prstGeom>
                <a:gradFill rotWithShape="0">
                  <a:gsLst>
                    <a:gs pos="0">
                      <a:srgbClr val="996600"/>
                    </a:gs>
                    <a:gs pos="100000">
                      <a:srgbClr val="472F00"/>
                    </a:gs>
                  </a:gsLst>
                  <a:lin ang="2700000" scaled="1"/>
                </a:gra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18" name="Rectangle 25"/>
                <p:cNvSpPr>
                  <a:spLocks noChangeArrowheads="1"/>
                </p:cNvSpPr>
                <p:nvPr/>
              </p:nvSpPr>
              <p:spPr bwMode="auto">
                <a:xfrm>
                  <a:off x="2" y="2757"/>
                  <a:ext cx="556" cy="114"/>
                </a:xfrm>
                <a:prstGeom prst="rect">
                  <a:avLst/>
                </a:prstGeom>
                <a:solidFill>
                  <a:srgbClr val="00000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19" name="Rectangle 26"/>
                <p:cNvSpPr>
                  <a:spLocks noChangeArrowheads="1"/>
                </p:cNvSpPr>
                <p:nvPr/>
              </p:nvSpPr>
              <p:spPr bwMode="auto">
                <a:xfrm>
                  <a:off x="164" y="2871"/>
                  <a:ext cx="240" cy="63"/>
                </a:xfrm>
                <a:prstGeom prst="rect">
                  <a:avLst/>
                </a:prstGeom>
                <a:solidFill>
                  <a:srgbClr val="00000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20" name="Rectangle 27"/>
                <p:cNvSpPr>
                  <a:spLocks noChangeArrowheads="1"/>
                </p:cNvSpPr>
                <p:nvPr/>
              </p:nvSpPr>
              <p:spPr bwMode="auto">
                <a:xfrm>
                  <a:off x="220" y="2937"/>
                  <a:ext cx="136" cy="708"/>
                </a:xfrm>
                <a:prstGeom prst="rect">
                  <a:avLst/>
                </a:prstGeom>
                <a:solidFill>
                  <a:srgbClr val="C0C0C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21" name="Rectangle 28"/>
                <p:cNvSpPr>
                  <a:spLocks noChangeArrowheads="1"/>
                </p:cNvSpPr>
                <p:nvPr/>
              </p:nvSpPr>
              <p:spPr bwMode="auto">
                <a:xfrm>
                  <a:off x="200" y="3645"/>
                  <a:ext cx="178" cy="936"/>
                </a:xfrm>
                <a:prstGeom prst="rect">
                  <a:avLst/>
                </a:prstGeom>
                <a:solidFill>
                  <a:srgbClr val="C0C0C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22" name="AutoShape 29"/>
                <p:cNvSpPr>
                  <a:spLocks noChangeArrowheads="1"/>
                </p:cNvSpPr>
                <p:nvPr/>
              </p:nvSpPr>
              <p:spPr bwMode="auto">
                <a:xfrm>
                  <a:off x="230" y="4587"/>
                  <a:ext cx="116" cy="6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959 w 21600"/>
                    <a:gd name="T13" fmla="*/ 5897 h 21600"/>
                    <a:gd name="T14" fmla="*/ 15641 w 21600"/>
                    <a:gd name="T15" fmla="*/ 15703 h 21600"/>
                  </a:gdLst>
                  <a:ahLst/>
                  <a:cxnLst>
                    <a:cxn ang="T8">
                      <a:pos x="T0" y="T1"/>
                    </a:cxn>
                    <a:cxn ang="T9">
                      <a:pos x="T2" y="T3"/>
                    </a:cxn>
                    <a:cxn ang="T10">
                      <a:pos x="T4" y="T5"/>
                    </a:cxn>
                    <a:cxn ang="T11">
                      <a:pos x="T6" y="T7"/>
                    </a:cxn>
                  </a:cxnLst>
                  <a:rect l="T12" t="T13" r="T14" b="T15"/>
                  <a:pathLst>
                    <a:path w="21600" h="21600">
                      <a:moveTo>
                        <a:pt x="0" y="0"/>
                      </a:moveTo>
                      <a:lnTo>
                        <a:pt x="8193" y="21600"/>
                      </a:lnTo>
                      <a:lnTo>
                        <a:pt x="13407" y="21600"/>
                      </a:lnTo>
                      <a:lnTo>
                        <a:pt x="21600" y="0"/>
                      </a:lnTo>
                      <a:lnTo>
                        <a:pt x="0" y="0"/>
                      </a:lnTo>
                      <a:close/>
                    </a:path>
                  </a:pathLst>
                </a:custGeom>
                <a:solidFill>
                  <a:srgbClr val="C0C0C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23" name="Rectangle 30"/>
                <p:cNvSpPr>
                  <a:spLocks noChangeArrowheads="1"/>
                </p:cNvSpPr>
                <p:nvPr/>
              </p:nvSpPr>
              <p:spPr bwMode="auto">
                <a:xfrm>
                  <a:off x="186" y="0"/>
                  <a:ext cx="182" cy="507"/>
                </a:xfrm>
                <a:prstGeom prst="rect">
                  <a:avLst/>
                </a:prstGeom>
                <a:solidFill>
                  <a:srgbClr val="969696"/>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24" name="Line 31"/>
                <p:cNvSpPr>
                  <a:spLocks noChangeShapeType="1"/>
                </p:cNvSpPr>
                <p:nvPr/>
              </p:nvSpPr>
              <p:spPr bwMode="auto">
                <a:xfrm>
                  <a:off x="240" y="57"/>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5" name="Line 32"/>
                <p:cNvSpPr>
                  <a:spLocks noChangeShapeType="1"/>
                </p:cNvSpPr>
                <p:nvPr/>
              </p:nvSpPr>
              <p:spPr bwMode="auto">
                <a:xfrm>
                  <a:off x="236" y="132"/>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6" name="Line 33"/>
                <p:cNvSpPr>
                  <a:spLocks noChangeShapeType="1"/>
                </p:cNvSpPr>
                <p:nvPr/>
              </p:nvSpPr>
              <p:spPr bwMode="auto">
                <a:xfrm>
                  <a:off x="240" y="207"/>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7" name="Line 34"/>
                <p:cNvSpPr>
                  <a:spLocks noChangeShapeType="1"/>
                </p:cNvSpPr>
                <p:nvPr/>
              </p:nvSpPr>
              <p:spPr bwMode="auto">
                <a:xfrm>
                  <a:off x="240" y="261"/>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8" name="Line 35"/>
                <p:cNvSpPr>
                  <a:spLocks noChangeShapeType="1"/>
                </p:cNvSpPr>
                <p:nvPr/>
              </p:nvSpPr>
              <p:spPr bwMode="auto">
                <a:xfrm>
                  <a:off x="240" y="330"/>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9" name="Line 36"/>
                <p:cNvSpPr>
                  <a:spLocks noChangeShapeType="1"/>
                </p:cNvSpPr>
                <p:nvPr/>
              </p:nvSpPr>
              <p:spPr bwMode="auto">
                <a:xfrm>
                  <a:off x="246" y="396"/>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0" name="Line 37"/>
                <p:cNvSpPr>
                  <a:spLocks noChangeShapeType="1"/>
                </p:cNvSpPr>
                <p:nvPr/>
              </p:nvSpPr>
              <p:spPr bwMode="auto">
                <a:xfrm>
                  <a:off x="240" y="456"/>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1" name="Line 38"/>
                <p:cNvSpPr>
                  <a:spLocks noChangeShapeType="1"/>
                </p:cNvSpPr>
                <p:nvPr/>
              </p:nvSpPr>
              <p:spPr bwMode="auto">
                <a:xfrm>
                  <a:off x="190" y="426"/>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2" name="Line 39"/>
                <p:cNvSpPr>
                  <a:spLocks noChangeShapeType="1"/>
                </p:cNvSpPr>
                <p:nvPr/>
              </p:nvSpPr>
              <p:spPr bwMode="auto">
                <a:xfrm>
                  <a:off x="192" y="357"/>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40"/>
                <p:cNvSpPr>
                  <a:spLocks noChangeShapeType="1"/>
                </p:cNvSpPr>
                <p:nvPr/>
              </p:nvSpPr>
              <p:spPr bwMode="auto">
                <a:xfrm>
                  <a:off x="192" y="297"/>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Line 41"/>
                <p:cNvSpPr>
                  <a:spLocks noChangeShapeType="1"/>
                </p:cNvSpPr>
                <p:nvPr/>
              </p:nvSpPr>
              <p:spPr bwMode="auto">
                <a:xfrm>
                  <a:off x="188" y="237"/>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5" name="Line 42"/>
                <p:cNvSpPr>
                  <a:spLocks noChangeShapeType="1"/>
                </p:cNvSpPr>
                <p:nvPr/>
              </p:nvSpPr>
              <p:spPr bwMode="auto">
                <a:xfrm>
                  <a:off x="188" y="99"/>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6" name="Line 43"/>
                <p:cNvSpPr>
                  <a:spLocks noChangeShapeType="1"/>
                </p:cNvSpPr>
                <p:nvPr/>
              </p:nvSpPr>
              <p:spPr bwMode="auto">
                <a:xfrm>
                  <a:off x="192" y="168"/>
                  <a:ext cx="1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7" name="Rectangle 44"/>
                <p:cNvSpPr>
                  <a:spLocks noChangeArrowheads="1"/>
                </p:cNvSpPr>
                <p:nvPr/>
              </p:nvSpPr>
              <p:spPr bwMode="auto">
                <a:xfrm>
                  <a:off x="226" y="2559"/>
                  <a:ext cx="90" cy="195"/>
                </a:xfrm>
                <a:prstGeom prst="rect">
                  <a:avLst/>
                </a:prstGeom>
                <a:gradFill rotWithShape="0">
                  <a:gsLst>
                    <a:gs pos="0">
                      <a:srgbClr val="CC9900"/>
                    </a:gs>
                    <a:gs pos="100000">
                      <a:srgbClr val="5E4700"/>
                    </a:gs>
                  </a:gsLst>
                  <a:lin ang="2700000" scaled="1"/>
                </a:gra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38" name="Line 45"/>
                <p:cNvSpPr>
                  <a:spLocks noChangeShapeType="1"/>
                </p:cNvSpPr>
                <p:nvPr/>
              </p:nvSpPr>
              <p:spPr bwMode="auto">
                <a:xfrm>
                  <a:off x="8" y="2688"/>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Line 46"/>
                <p:cNvSpPr>
                  <a:spLocks noChangeShapeType="1"/>
                </p:cNvSpPr>
                <p:nvPr/>
              </p:nvSpPr>
              <p:spPr bwMode="auto">
                <a:xfrm>
                  <a:off x="4" y="2646"/>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0" name="Line 47"/>
                <p:cNvSpPr>
                  <a:spLocks noChangeShapeType="1"/>
                </p:cNvSpPr>
                <p:nvPr/>
              </p:nvSpPr>
              <p:spPr bwMode="auto">
                <a:xfrm>
                  <a:off x="4" y="2604"/>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1" name="Line 48"/>
                <p:cNvSpPr>
                  <a:spLocks noChangeShapeType="1"/>
                </p:cNvSpPr>
                <p:nvPr/>
              </p:nvSpPr>
              <p:spPr bwMode="auto">
                <a:xfrm>
                  <a:off x="8" y="2724"/>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Line 49"/>
                <p:cNvSpPr>
                  <a:spLocks noChangeShapeType="1"/>
                </p:cNvSpPr>
                <p:nvPr/>
              </p:nvSpPr>
              <p:spPr bwMode="auto">
                <a:xfrm>
                  <a:off x="330" y="2649"/>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3" name="Line 50"/>
                <p:cNvSpPr>
                  <a:spLocks noChangeShapeType="1"/>
                </p:cNvSpPr>
                <p:nvPr/>
              </p:nvSpPr>
              <p:spPr bwMode="auto">
                <a:xfrm>
                  <a:off x="330" y="2607"/>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4" name="Line 51"/>
                <p:cNvSpPr>
                  <a:spLocks noChangeShapeType="1"/>
                </p:cNvSpPr>
                <p:nvPr/>
              </p:nvSpPr>
              <p:spPr bwMode="auto">
                <a:xfrm>
                  <a:off x="330" y="2685"/>
                  <a:ext cx="210"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5" name="Line 52"/>
                <p:cNvSpPr>
                  <a:spLocks noChangeShapeType="1"/>
                </p:cNvSpPr>
                <p:nvPr/>
              </p:nvSpPr>
              <p:spPr bwMode="auto">
                <a:xfrm>
                  <a:off x="324" y="2721"/>
                  <a:ext cx="224" cy="0"/>
                </a:xfrm>
                <a:prstGeom prst="line">
                  <a:avLst/>
                </a:prstGeom>
                <a:noFill/>
                <a:ln w="19050">
                  <a:solidFill>
                    <a:srgbClr val="99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9403" name="Rectangle 53"/>
            <p:cNvSpPr>
              <a:spLocks noChangeArrowheads="1"/>
            </p:cNvSpPr>
            <p:nvPr/>
          </p:nvSpPr>
          <p:spPr bwMode="auto">
            <a:xfrm>
              <a:off x="0" y="2138"/>
              <a:ext cx="1244" cy="116"/>
            </a:xfrm>
            <a:prstGeom prst="rect">
              <a:avLst/>
            </a:prstGeom>
            <a:solidFill>
              <a:schemeClr val="tx2"/>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04" name="Line 54"/>
            <p:cNvSpPr>
              <a:spLocks noChangeShapeType="1"/>
            </p:cNvSpPr>
            <p:nvPr/>
          </p:nvSpPr>
          <p:spPr bwMode="auto">
            <a:xfrm flipV="1">
              <a:off x="359" y="1787"/>
              <a:ext cx="0" cy="3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Rectangle 55"/>
            <p:cNvSpPr>
              <a:spLocks noChangeArrowheads="1"/>
            </p:cNvSpPr>
            <p:nvPr/>
          </p:nvSpPr>
          <p:spPr bwMode="auto">
            <a:xfrm>
              <a:off x="545" y="2059"/>
              <a:ext cx="636" cy="56"/>
            </a:xfrm>
            <a:prstGeom prst="rect">
              <a:avLst/>
            </a:prstGeom>
            <a:solidFill>
              <a:srgbClr val="FFFFCC"/>
            </a:solidFill>
            <a:ln w="38100">
              <a:solidFill>
                <a:srgbClr val="996633"/>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nvGrpSpPr>
            <p:cNvPr id="59406" name="Group 56"/>
            <p:cNvGrpSpPr>
              <a:grpSpLocks/>
            </p:cNvGrpSpPr>
            <p:nvPr/>
          </p:nvGrpSpPr>
          <p:grpSpPr bwMode="auto">
            <a:xfrm>
              <a:off x="259" y="1390"/>
              <a:ext cx="346" cy="427"/>
              <a:chOff x="0" y="0"/>
              <a:chExt cx="346" cy="427"/>
            </a:xfrm>
          </p:grpSpPr>
          <p:sp>
            <p:nvSpPr>
              <p:cNvPr id="59407" name="Arc 57"/>
              <p:cNvSpPr>
                <a:spLocks/>
              </p:cNvSpPr>
              <p:nvPr/>
            </p:nvSpPr>
            <p:spPr bwMode="auto">
              <a:xfrm rot="14143023" flipH="1">
                <a:off x="-39" y="280"/>
                <a:ext cx="212" cy="62"/>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08" name="Arc 58"/>
              <p:cNvSpPr>
                <a:spLocks/>
              </p:cNvSpPr>
              <p:nvPr/>
            </p:nvSpPr>
            <p:spPr bwMode="auto">
              <a:xfrm rot="14140503" flipH="1">
                <a:off x="-30" y="232"/>
                <a:ext cx="267" cy="79"/>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09" name="Arc 59"/>
              <p:cNvSpPr>
                <a:spLocks/>
              </p:cNvSpPr>
              <p:nvPr/>
            </p:nvSpPr>
            <p:spPr bwMode="auto">
              <a:xfrm rot="14123751" flipH="1">
                <a:off x="11" y="192"/>
                <a:ext cx="290" cy="85"/>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10" name="Arc 60"/>
              <p:cNvSpPr>
                <a:spLocks/>
              </p:cNvSpPr>
              <p:nvPr/>
            </p:nvSpPr>
            <p:spPr bwMode="auto">
              <a:xfrm rot="14130057" flipH="1">
                <a:off x="58" y="161"/>
                <a:ext cx="326"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11" name="Arc 61"/>
              <p:cNvSpPr>
                <a:spLocks/>
              </p:cNvSpPr>
              <p:nvPr/>
            </p:nvSpPr>
            <p:spPr bwMode="auto">
              <a:xfrm rot="14130057" flipH="1">
                <a:off x="127" y="115"/>
                <a:ext cx="325" cy="96"/>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59412" name="Arc 62"/>
              <p:cNvSpPr>
                <a:spLocks/>
              </p:cNvSpPr>
              <p:nvPr/>
            </p:nvSpPr>
            <p:spPr bwMode="auto">
              <a:xfrm rot="14143023" flipH="1">
                <a:off x="-62" y="303"/>
                <a:ext cx="178" cy="53"/>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599"/>
                    </a:moveTo>
                    <a:cubicBezTo>
                      <a:pt x="0" y="9670"/>
                      <a:pt x="9671" y="-1"/>
                      <a:pt x="21600" y="0"/>
                    </a:cubicBezTo>
                    <a:cubicBezTo>
                      <a:pt x="33529" y="0"/>
                      <a:pt x="43200" y="9670"/>
                      <a:pt x="43200" y="21600"/>
                    </a:cubicBezTo>
                  </a:path>
                  <a:path w="43200" h="21600" stroke="0" extrusionOk="0">
                    <a:moveTo>
                      <a:pt x="0" y="21599"/>
                    </a:moveTo>
                    <a:cubicBezTo>
                      <a:pt x="0" y="9670"/>
                      <a:pt x="9671" y="-1"/>
                      <a:pt x="21600" y="0"/>
                    </a:cubicBezTo>
                    <a:cubicBezTo>
                      <a:pt x="33529" y="0"/>
                      <a:pt x="43200" y="9670"/>
                      <a:pt x="43200" y="21600"/>
                    </a:cubicBezTo>
                    <a:lnTo>
                      <a:pt x="21600" y="21600"/>
                    </a:lnTo>
                    <a:lnTo>
                      <a:pt x="0" y="21599"/>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grpSp>
      <p:sp>
        <p:nvSpPr>
          <p:cNvPr id="457793" name="AutoShape 65"/>
          <p:cNvSpPr>
            <a:spLocks noChangeArrowheads="1"/>
          </p:cNvSpPr>
          <p:nvPr/>
        </p:nvSpPr>
        <p:spPr bwMode="gray">
          <a:xfrm>
            <a:off x="1882776" y="1449388"/>
            <a:ext cx="266541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清洁棉的使用 </a:t>
            </a:r>
          </a:p>
        </p:txBody>
      </p:sp>
      <p:sp>
        <p:nvSpPr>
          <p:cNvPr id="59400" name="Rectangle 67"/>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19821676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5" presetClass="entr" presetSubtype="0" fill="hold" grpId="0" nodeType="clickEffect">
                                  <p:stCondLst>
                                    <p:cond delay="0"/>
                                  </p:stCondLst>
                                  <p:childTnLst>
                                    <p:set>
                                      <p:cBhvr>
                                        <p:cTn id="12" dur="1" fill="hold">
                                          <p:stCondLst>
                                            <p:cond delay="0"/>
                                          </p:stCondLst>
                                        </p:cTn>
                                        <p:tgtEl>
                                          <p:spTgt spid="457735"/>
                                        </p:tgtEl>
                                        <p:attrNameLst>
                                          <p:attrName>style.visibility</p:attrName>
                                        </p:attrNameLst>
                                      </p:cBhvr>
                                      <p:to>
                                        <p:strVal val="visible"/>
                                      </p:to>
                                    </p:set>
                                    <p:anim calcmode="lin" valueType="num">
                                      <p:cBhvr additive="base">
                                        <p:cTn id="13" dur="1000" fill="hold"/>
                                        <p:tgtEl>
                                          <p:spTgt spid="457735"/>
                                        </p:tgtEl>
                                        <p:attrNameLst>
                                          <p:attrName>ppt_w</p:attrName>
                                        </p:attrNameLst>
                                      </p:cBhvr>
                                      <p:tavLst>
                                        <p:tav tm="0">
                                          <p:val>
                                            <p:fltVal val="0"/>
                                          </p:val>
                                        </p:tav>
                                        <p:tav tm="100000">
                                          <p:val>
                                            <p:strVal val="#ppt_w"/>
                                          </p:val>
                                        </p:tav>
                                      </p:tavLst>
                                    </p:anim>
                                    <p:anim calcmode="lin" valueType="num">
                                      <p:cBhvr additive="base">
                                        <p:cTn id="14" dur="1000" fill="hold"/>
                                        <p:tgtEl>
                                          <p:spTgt spid="457735"/>
                                        </p:tgtEl>
                                        <p:attrNameLst>
                                          <p:attrName>ppt_h</p:attrName>
                                        </p:attrNameLst>
                                      </p:cBhvr>
                                      <p:tavLst>
                                        <p:tav tm="0">
                                          <p:val>
                                            <p:fltVal val="0"/>
                                          </p:val>
                                        </p:tav>
                                        <p:tav tm="100000">
                                          <p:val>
                                            <p:strVal val="#ppt_h"/>
                                          </p:val>
                                        </p:tav>
                                      </p:tavLst>
                                    </p:anim>
                                    <p:anim calcmode="lin" valueType="num">
                                      <p:cBhvr additive="base">
                                        <p:cTn id="15" dur="1000" fill="hold"/>
                                        <p:tgtEl>
                                          <p:spTgt spid="457735"/>
                                        </p:tgtEl>
                                        <p:attrNameLst>
                                          <p:attrName>ppt_x</p:attrName>
                                        </p:attrNameLst>
                                      </p:cBhvr>
                                      <p:tavLst>
                                        <p:tav tm="0" fmla="#ppt_x+(cos(-2*pi*(1-$))*-#ppt_x-sin(-2*pi*(1-$))*(1-#ppt_y))*(1-$)">
                                          <p:val>
                                            <p:fltVal val="0"/>
                                          </p:val>
                                        </p:tav>
                                        <p:tav tm="100000">
                                          <p:val>
                                            <p:fltVal val="1"/>
                                          </p:val>
                                        </p:tav>
                                      </p:tavLst>
                                    </p:anim>
                                    <p:anim calcmode="lin" valueType="num">
                                      <p:cBhvr additive="base">
                                        <p:cTn id="16" dur="1000" fill="hold"/>
                                        <p:tgtEl>
                                          <p:spTgt spid="45773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57734"/>
                                        </p:tgtEl>
                                        <p:attrNameLst>
                                          <p:attrName>style.visibility</p:attrName>
                                        </p:attrNameLst>
                                      </p:cBhvr>
                                      <p:to>
                                        <p:strVal val="visible"/>
                                      </p:to>
                                    </p:set>
                                    <p:animEffect transition="in" filter="dissolve">
                                      <p:cBhvr>
                                        <p:cTn id="21" dur="500"/>
                                        <p:tgtEl>
                                          <p:spTgt spid="45773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457736"/>
                                        </p:tgtEl>
                                        <p:attrNameLst>
                                          <p:attrName>style.visibility</p:attrName>
                                        </p:attrNameLst>
                                      </p:cBhvr>
                                      <p:to>
                                        <p:strVal val="visible"/>
                                      </p:to>
                                    </p:set>
                                    <p:anim calcmode="lin" valueType="num">
                                      <p:cBhvr additive="base">
                                        <p:cTn id="26" dur="500" fill="hold"/>
                                        <p:tgtEl>
                                          <p:spTgt spid="457736"/>
                                        </p:tgtEl>
                                        <p:attrNameLst>
                                          <p:attrName>ppt_x</p:attrName>
                                        </p:attrNameLst>
                                      </p:cBhvr>
                                      <p:tavLst>
                                        <p:tav tm="0">
                                          <p:val>
                                            <p:strVal val="#ppt_x"/>
                                          </p:val>
                                        </p:tav>
                                        <p:tav tm="100000">
                                          <p:val>
                                            <p:strVal val="#ppt_x"/>
                                          </p:val>
                                        </p:tav>
                                      </p:tavLst>
                                    </p:anim>
                                    <p:anim calcmode="lin" valueType="num">
                                      <p:cBhvr additive="base">
                                        <p:cTn id="27" dur="500" fill="hold"/>
                                        <p:tgtEl>
                                          <p:spTgt spid="4577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4" grpId="0" animBg="1"/>
      <p:bldP spid="457735" grpId="0" animBg="1"/>
      <p:bldP spid="457736" grpId="0" bldLvl="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a:grpSpLocks/>
          </p:cNvGrpSpPr>
          <p:nvPr/>
        </p:nvGrpSpPr>
        <p:grpSpPr bwMode="auto">
          <a:xfrm>
            <a:off x="2868613" y="4143376"/>
            <a:ext cx="2533650" cy="1965325"/>
            <a:chOff x="0" y="0"/>
            <a:chExt cx="1244" cy="1025"/>
          </a:xfrm>
        </p:grpSpPr>
        <p:grpSp>
          <p:nvGrpSpPr>
            <p:cNvPr id="60429" name="Group 3"/>
            <p:cNvGrpSpPr>
              <a:grpSpLocks/>
            </p:cNvGrpSpPr>
            <p:nvPr/>
          </p:nvGrpSpPr>
          <p:grpSpPr bwMode="auto">
            <a:xfrm>
              <a:off x="0" y="0"/>
              <a:ext cx="1244" cy="1025"/>
              <a:chOff x="0" y="0"/>
              <a:chExt cx="620" cy="590"/>
            </a:xfrm>
          </p:grpSpPr>
          <p:sp>
            <p:nvSpPr>
              <p:cNvPr id="60431" name="Rectangle 4"/>
              <p:cNvSpPr>
                <a:spLocks noChangeArrowheads="1"/>
              </p:cNvSpPr>
              <p:nvPr/>
            </p:nvSpPr>
            <p:spPr bwMode="auto">
              <a:xfrm>
                <a:off x="0" y="523"/>
                <a:ext cx="620" cy="67"/>
              </a:xfrm>
              <a:prstGeom prst="rect">
                <a:avLst/>
              </a:prstGeom>
              <a:solidFill>
                <a:schemeClr val="tx2"/>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0432" name="Line 5"/>
              <p:cNvSpPr>
                <a:spLocks noChangeShapeType="1"/>
              </p:cNvSpPr>
              <p:nvPr/>
            </p:nvSpPr>
            <p:spPr bwMode="auto">
              <a:xfrm flipV="1">
                <a:off x="179" y="321"/>
                <a:ext cx="0" cy="217"/>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Oval 6"/>
              <p:cNvSpPr>
                <a:spLocks noChangeArrowheads="1"/>
              </p:cNvSpPr>
              <p:nvPr/>
            </p:nvSpPr>
            <p:spPr bwMode="auto">
              <a:xfrm rot="3809919">
                <a:off x="75" y="187"/>
                <a:ext cx="202" cy="90"/>
              </a:xfrm>
              <a:prstGeom prst="ellipse">
                <a:avLst/>
              </a:prstGeom>
              <a:noFill/>
              <a:ln w="2857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0434" name="Oval 7"/>
              <p:cNvSpPr>
                <a:spLocks noChangeArrowheads="1"/>
              </p:cNvSpPr>
              <p:nvPr/>
            </p:nvSpPr>
            <p:spPr bwMode="auto">
              <a:xfrm rot="3809919">
                <a:off x="48" y="214"/>
                <a:ext cx="168" cy="9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0435" name="Oval 8"/>
              <p:cNvSpPr>
                <a:spLocks noChangeArrowheads="1"/>
              </p:cNvSpPr>
              <p:nvPr/>
            </p:nvSpPr>
            <p:spPr bwMode="auto">
              <a:xfrm rot="3809919">
                <a:off x="85" y="159"/>
                <a:ext cx="243" cy="90"/>
              </a:xfrm>
              <a:prstGeom prst="ellipse">
                <a:avLst/>
              </a:prstGeom>
              <a:noFill/>
              <a:ln w="2857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0436" name="Oval 9"/>
              <p:cNvSpPr>
                <a:spLocks noChangeArrowheads="1"/>
              </p:cNvSpPr>
              <p:nvPr/>
            </p:nvSpPr>
            <p:spPr bwMode="auto">
              <a:xfrm rot="3809919">
                <a:off x="167" y="113"/>
                <a:ext cx="243" cy="90"/>
              </a:xfrm>
              <a:prstGeom prst="ellipse">
                <a:avLst/>
              </a:prstGeom>
              <a:noFill/>
              <a:ln w="2857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0437" name="Oval 10"/>
              <p:cNvSpPr>
                <a:spLocks noChangeArrowheads="1"/>
              </p:cNvSpPr>
              <p:nvPr/>
            </p:nvSpPr>
            <p:spPr bwMode="auto">
              <a:xfrm rot="3809919">
                <a:off x="126" y="131"/>
                <a:ext cx="243" cy="90"/>
              </a:xfrm>
              <a:prstGeom prst="ellipse">
                <a:avLst/>
              </a:prstGeom>
              <a:noFill/>
              <a:ln w="2857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0438" name="Oval 11"/>
              <p:cNvSpPr>
                <a:spLocks noChangeArrowheads="1"/>
              </p:cNvSpPr>
              <p:nvPr/>
            </p:nvSpPr>
            <p:spPr bwMode="auto">
              <a:xfrm rot="3809919">
                <a:off x="207" y="97"/>
                <a:ext cx="284" cy="90"/>
              </a:xfrm>
              <a:prstGeom prst="ellipse">
                <a:avLst/>
              </a:pr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60430" name="Rectangle 12"/>
            <p:cNvSpPr>
              <a:spLocks noChangeArrowheads="1"/>
            </p:cNvSpPr>
            <p:nvPr/>
          </p:nvSpPr>
          <p:spPr bwMode="auto">
            <a:xfrm>
              <a:off x="545" y="830"/>
              <a:ext cx="636" cy="56"/>
            </a:xfrm>
            <a:prstGeom prst="rect">
              <a:avLst/>
            </a:prstGeom>
            <a:solidFill>
              <a:srgbClr val="FFFFCC"/>
            </a:solidFill>
            <a:ln w="38100">
              <a:solidFill>
                <a:srgbClr val="996633"/>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grpSp>
        <p:nvGrpSpPr>
          <p:cNvPr id="4" name="Group 13"/>
          <p:cNvGrpSpPr>
            <a:grpSpLocks/>
          </p:cNvGrpSpPr>
          <p:nvPr/>
        </p:nvGrpSpPr>
        <p:grpSpPr bwMode="auto">
          <a:xfrm rot="16200000" flipV="1">
            <a:off x="5403057" y="2750345"/>
            <a:ext cx="2227263" cy="3584575"/>
            <a:chOff x="0" y="0"/>
            <a:chExt cx="1879" cy="3338"/>
          </a:xfrm>
        </p:grpSpPr>
        <p:sp>
          <p:nvSpPr>
            <p:cNvPr id="60427" name="未知"/>
            <p:cNvSpPr>
              <a:spLocks/>
            </p:cNvSpPr>
            <p:nvPr/>
          </p:nvSpPr>
          <p:spPr bwMode="auto">
            <a:xfrm>
              <a:off x="0" y="1759"/>
              <a:ext cx="1152" cy="1579"/>
            </a:xfrm>
            <a:custGeom>
              <a:avLst/>
              <a:gdLst>
                <a:gd name="T0" fmla="*/ 750 w 1152"/>
                <a:gd name="T1" fmla="*/ 0 h 1579"/>
                <a:gd name="T2" fmla="*/ 0 w 1152"/>
                <a:gd name="T3" fmla="*/ 1262 h 1579"/>
                <a:gd name="T4" fmla="*/ 0 w 1152"/>
                <a:gd name="T5" fmla="*/ 1579 h 1579"/>
                <a:gd name="T6" fmla="*/ 1152 w 1152"/>
                <a:gd name="T7" fmla="*/ 300 h 1579"/>
                <a:gd name="T8" fmla="*/ 750 w 1152"/>
                <a:gd name="T9" fmla="*/ 0 h 1579"/>
                <a:gd name="T10" fmla="*/ 0 60000 65536"/>
                <a:gd name="T11" fmla="*/ 0 60000 65536"/>
                <a:gd name="T12" fmla="*/ 0 60000 65536"/>
                <a:gd name="T13" fmla="*/ 0 60000 65536"/>
                <a:gd name="T14" fmla="*/ 0 60000 65536"/>
                <a:gd name="T15" fmla="*/ 0 w 1152"/>
                <a:gd name="T16" fmla="*/ 0 h 1579"/>
                <a:gd name="T17" fmla="*/ 1152 w 1152"/>
                <a:gd name="T18" fmla="*/ 1579 h 1579"/>
              </a:gdLst>
              <a:ahLst/>
              <a:cxnLst>
                <a:cxn ang="T10">
                  <a:pos x="T0" y="T1"/>
                </a:cxn>
                <a:cxn ang="T11">
                  <a:pos x="T2" y="T3"/>
                </a:cxn>
                <a:cxn ang="T12">
                  <a:pos x="T4" y="T5"/>
                </a:cxn>
                <a:cxn ang="T13">
                  <a:pos x="T6" y="T7"/>
                </a:cxn>
                <a:cxn ang="T14">
                  <a:pos x="T8" y="T9"/>
                </a:cxn>
              </a:cxnLst>
              <a:rect l="T15" t="T16" r="T17" b="T18"/>
              <a:pathLst>
                <a:path w="1152" h="1579">
                  <a:moveTo>
                    <a:pt x="750" y="0"/>
                  </a:moveTo>
                  <a:lnTo>
                    <a:pt x="0" y="1262"/>
                  </a:lnTo>
                  <a:lnTo>
                    <a:pt x="0" y="1579"/>
                  </a:lnTo>
                  <a:lnTo>
                    <a:pt x="1152" y="300"/>
                  </a:lnTo>
                  <a:lnTo>
                    <a:pt x="750" y="0"/>
                  </a:lnTo>
                  <a:close/>
                </a:path>
              </a:pathLst>
            </a:custGeom>
            <a:solidFill>
              <a:schemeClr val="folHlink"/>
            </a:solidFill>
            <a:ln w="9525">
              <a:solidFill>
                <a:schemeClr val="tx1"/>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0428" name="Rectangle 15"/>
            <p:cNvSpPr>
              <a:spLocks noChangeArrowheads="1"/>
            </p:cNvSpPr>
            <p:nvPr/>
          </p:nvSpPr>
          <p:spPr bwMode="auto">
            <a:xfrm rot="2202031">
              <a:off x="1264" y="0"/>
              <a:ext cx="615" cy="2129"/>
            </a:xfrm>
            <a:prstGeom prst="rect">
              <a:avLst/>
            </a:prstGeom>
            <a:solidFill>
              <a:srgbClr val="C0C0C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grpSp>
        <p:nvGrpSpPr>
          <p:cNvPr id="60420" name="Group 16"/>
          <p:cNvGrpSpPr>
            <a:grpSpLocks/>
          </p:cNvGrpSpPr>
          <p:nvPr/>
        </p:nvGrpSpPr>
        <p:grpSpPr bwMode="auto">
          <a:xfrm rot="16200000" flipV="1">
            <a:off x="4641057" y="1302545"/>
            <a:ext cx="2227263" cy="3584575"/>
            <a:chOff x="0" y="0"/>
            <a:chExt cx="1879" cy="3338"/>
          </a:xfrm>
        </p:grpSpPr>
        <p:sp>
          <p:nvSpPr>
            <p:cNvPr id="60425" name="未知"/>
            <p:cNvSpPr>
              <a:spLocks/>
            </p:cNvSpPr>
            <p:nvPr/>
          </p:nvSpPr>
          <p:spPr bwMode="auto">
            <a:xfrm>
              <a:off x="0" y="1759"/>
              <a:ext cx="1152" cy="1579"/>
            </a:xfrm>
            <a:custGeom>
              <a:avLst/>
              <a:gdLst>
                <a:gd name="T0" fmla="*/ 750 w 1152"/>
                <a:gd name="T1" fmla="*/ 0 h 1579"/>
                <a:gd name="T2" fmla="*/ 0 w 1152"/>
                <a:gd name="T3" fmla="*/ 1262 h 1579"/>
                <a:gd name="T4" fmla="*/ 0 w 1152"/>
                <a:gd name="T5" fmla="*/ 1579 h 1579"/>
                <a:gd name="T6" fmla="*/ 1152 w 1152"/>
                <a:gd name="T7" fmla="*/ 300 h 1579"/>
                <a:gd name="T8" fmla="*/ 750 w 1152"/>
                <a:gd name="T9" fmla="*/ 0 h 1579"/>
                <a:gd name="T10" fmla="*/ 0 60000 65536"/>
                <a:gd name="T11" fmla="*/ 0 60000 65536"/>
                <a:gd name="T12" fmla="*/ 0 60000 65536"/>
                <a:gd name="T13" fmla="*/ 0 60000 65536"/>
                <a:gd name="T14" fmla="*/ 0 60000 65536"/>
                <a:gd name="T15" fmla="*/ 0 w 1152"/>
                <a:gd name="T16" fmla="*/ 0 h 1579"/>
                <a:gd name="T17" fmla="*/ 1152 w 1152"/>
                <a:gd name="T18" fmla="*/ 1579 h 1579"/>
              </a:gdLst>
              <a:ahLst/>
              <a:cxnLst>
                <a:cxn ang="T10">
                  <a:pos x="T0" y="T1"/>
                </a:cxn>
                <a:cxn ang="T11">
                  <a:pos x="T2" y="T3"/>
                </a:cxn>
                <a:cxn ang="T12">
                  <a:pos x="T4" y="T5"/>
                </a:cxn>
                <a:cxn ang="T13">
                  <a:pos x="T6" y="T7"/>
                </a:cxn>
                <a:cxn ang="T14">
                  <a:pos x="T8" y="T9"/>
                </a:cxn>
              </a:cxnLst>
              <a:rect l="T15" t="T16" r="T17" b="T18"/>
              <a:pathLst>
                <a:path w="1152" h="1579">
                  <a:moveTo>
                    <a:pt x="750" y="0"/>
                  </a:moveTo>
                  <a:lnTo>
                    <a:pt x="0" y="1262"/>
                  </a:lnTo>
                  <a:lnTo>
                    <a:pt x="0" y="1579"/>
                  </a:lnTo>
                  <a:lnTo>
                    <a:pt x="1152" y="300"/>
                  </a:lnTo>
                  <a:lnTo>
                    <a:pt x="750" y="0"/>
                  </a:lnTo>
                  <a:close/>
                </a:path>
              </a:pathLst>
            </a:custGeom>
            <a:solidFill>
              <a:schemeClr val="folHlink"/>
            </a:solidFill>
            <a:ln w="9525">
              <a:solidFill>
                <a:schemeClr val="tx1"/>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0426" name="Rectangle 18"/>
            <p:cNvSpPr>
              <a:spLocks noChangeArrowheads="1"/>
            </p:cNvSpPr>
            <p:nvPr/>
          </p:nvSpPr>
          <p:spPr bwMode="auto">
            <a:xfrm rot="2202031">
              <a:off x="1264" y="0"/>
              <a:ext cx="615" cy="2129"/>
            </a:xfrm>
            <a:prstGeom prst="rect">
              <a:avLst/>
            </a:prstGeom>
            <a:solidFill>
              <a:srgbClr val="C0C0C0"/>
            </a:solidFill>
            <a:ln w="1905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grpSp>
      <p:sp>
        <p:nvSpPr>
          <p:cNvPr id="458771" name="AutoShape 19"/>
          <p:cNvSpPr>
            <a:spLocks noChangeArrowheads="1"/>
          </p:cNvSpPr>
          <p:nvPr/>
        </p:nvSpPr>
        <p:spPr bwMode="auto">
          <a:xfrm>
            <a:off x="7239000" y="4572000"/>
            <a:ext cx="3276600" cy="1524000"/>
          </a:xfrm>
          <a:prstGeom prst="wedgeEllipseCallout">
            <a:avLst>
              <a:gd name="adj1" fmla="val -116134"/>
              <a:gd name="adj2" fmla="val 15315"/>
            </a:avLst>
          </a:prstGeom>
          <a:solidFill>
            <a:schemeClr val="accent1"/>
          </a:solidFill>
          <a:ln w="9525">
            <a:solidFill>
              <a:schemeClr val="tx1"/>
            </a:solidFill>
            <a:miter lim="800000"/>
            <a:headEnd/>
            <a:tailEnd/>
          </a:ln>
        </p:spPr>
        <p:txBody>
          <a:bodyPr wrap="none"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latin typeface="Arial" panose="020B0604020202020204" pitchFamily="34" charset="0"/>
              </a:rPr>
              <a:t>烙铁头在海绵上</a:t>
            </a:r>
          </a:p>
          <a:p>
            <a:pPr algn="ctr" eaLnBrk="1" hangingPunct="1"/>
            <a:r>
              <a:rPr lang="zh-CN" altLang="en-US" sz="3200" b="0">
                <a:latin typeface="Arial" panose="020B0604020202020204" pitchFamily="34" charset="0"/>
              </a:rPr>
              <a:t>擦拭去除焊锡</a:t>
            </a:r>
          </a:p>
        </p:txBody>
      </p:sp>
      <p:sp>
        <p:nvSpPr>
          <p:cNvPr id="60422" name="Text Box 20"/>
          <p:cNvSpPr txBox="1">
            <a:spLocks noChangeArrowheads="1"/>
          </p:cNvSpPr>
          <p:nvPr/>
        </p:nvSpPr>
        <p:spPr bwMode="auto">
          <a:xfrm>
            <a:off x="2281239" y="180181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endParaRPr lang="zh-CN" altLang="en-US" sz="1800" b="0">
              <a:latin typeface="Arial" panose="020B0604020202020204" pitchFamily="34" charset="0"/>
            </a:endParaRPr>
          </a:p>
        </p:txBody>
      </p:sp>
      <p:sp>
        <p:nvSpPr>
          <p:cNvPr id="458775" name="AutoShape 23"/>
          <p:cNvSpPr>
            <a:spLocks noChangeArrowheads="1"/>
          </p:cNvSpPr>
          <p:nvPr/>
        </p:nvSpPr>
        <p:spPr bwMode="gray">
          <a:xfrm>
            <a:off x="1882775" y="1449388"/>
            <a:ext cx="4033838"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烙铁头多余焊锡处理 </a:t>
            </a:r>
          </a:p>
        </p:txBody>
      </p:sp>
      <p:sp>
        <p:nvSpPr>
          <p:cNvPr id="60424" name="Rectangle 25"/>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17388537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58771"/>
                                        </p:tgtEl>
                                        <p:attrNameLst>
                                          <p:attrName>style.visibility</p:attrName>
                                        </p:attrNameLst>
                                      </p:cBhvr>
                                      <p:to>
                                        <p:strVal val="visible"/>
                                      </p:to>
                                    </p:set>
                                    <p:animEffect transition="in" filter="checkerboard(across)">
                                      <p:cBhvr>
                                        <p:cTn id="12" dur="500"/>
                                        <p:tgtEl>
                                          <p:spTgt spid="458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7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3" name="AutoShape 3"/>
          <p:cNvSpPr>
            <a:spLocks noChangeArrowheads="1"/>
          </p:cNvSpPr>
          <p:nvPr/>
        </p:nvSpPr>
        <p:spPr bwMode="gray">
          <a:xfrm>
            <a:off x="1882776" y="1449388"/>
            <a:ext cx="2665413"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焊接基本步骤 </a:t>
            </a:r>
          </a:p>
        </p:txBody>
      </p:sp>
      <p:pic>
        <p:nvPicPr>
          <p:cNvPr id="18435" name="Picture 3" descr="http://www.chinakong.net/artical/yibiao/271-y-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209800" y="2667000"/>
            <a:ext cx="7772400" cy="2224088"/>
          </a:xfrm>
          <a:prstGeom prst="rect">
            <a:avLst/>
          </a:prstGeom>
          <a:solidFill>
            <a:srgbClr val="B5F1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436" name="Text Box 4"/>
          <p:cNvSpPr txBox="1">
            <a:spLocks noChangeArrowheads="1"/>
          </p:cNvSpPr>
          <p:nvPr/>
        </p:nvSpPr>
        <p:spPr bwMode="auto">
          <a:xfrm>
            <a:off x="3505200" y="5410201"/>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kumimoji="1" lang="zh-CN" altLang="en-US" sz="2800">
                <a:solidFill>
                  <a:schemeClr val="tx2"/>
                </a:solidFill>
                <a:latin typeface="Arial" panose="020B0604020202020204" pitchFamily="34" charset="0"/>
              </a:rPr>
              <a:t>焊接                检查                  剪短</a:t>
            </a:r>
          </a:p>
        </p:txBody>
      </p:sp>
      <p:sp>
        <p:nvSpPr>
          <p:cNvPr id="61445" name="Rectangle 7"/>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2286644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blinds(horizontal)">
                                      <p:cBhvr>
                                        <p:cTn id="7" dur="500"/>
                                        <p:tgtEl>
                                          <p:spTgt spid="1843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8436"/>
                                        </p:tgtEl>
                                        <p:attrNameLst>
                                          <p:attrName>style.visibility</p:attrName>
                                        </p:attrNameLst>
                                      </p:cBhvr>
                                      <p:to>
                                        <p:strVal val="visible"/>
                                      </p:to>
                                    </p:set>
                                    <p:animEffect transition="in" filter="dissolve">
                                      <p:cBhvr>
                                        <p:cTn id="11"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9" name="AutoShape 3"/>
          <p:cNvSpPr>
            <a:spLocks noChangeArrowheads="1"/>
          </p:cNvSpPr>
          <p:nvPr/>
        </p:nvSpPr>
        <p:spPr bwMode="gray">
          <a:xfrm>
            <a:off x="1882776" y="1449388"/>
            <a:ext cx="2917825"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电烙铁焊接方法 </a:t>
            </a:r>
          </a:p>
        </p:txBody>
      </p:sp>
      <p:sp>
        <p:nvSpPr>
          <p:cNvPr id="17410" name="Rectangle 2"/>
          <p:cNvSpPr>
            <a:spLocks noChangeArrowheads="1"/>
          </p:cNvSpPr>
          <p:nvPr/>
        </p:nvSpPr>
        <p:spPr bwMode="auto">
          <a:xfrm>
            <a:off x="2208213" y="2241550"/>
            <a:ext cx="3505200"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30000"/>
              </a:lnSpc>
              <a:buFont typeface="Wingdings" panose="05000000000000000000" pitchFamily="2" charset="2"/>
              <a:buChar char="v"/>
            </a:pPr>
            <a:r>
              <a:rPr kumimoji="1" lang="zh-CN" altLang="en-US" sz="2800">
                <a:latin typeface="Arial" panose="020B0604020202020204" pitchFamily="34" charset="0"/>
              </a:rPr>
              <a:t>烙铁头要</a:t>
            </a:r>
            <a:r>
              <a:rPr kumimoji="1" lang="zh-CN" altLang="en-US" sz="2800">
                <a:solidFill>
                  <a:srgbClr val="FF0000"/>
                </a:solidFill>
                <a:latin typeface="Arial" panose="020B0604020202020204" pitchFamily="34" charset="0"/>
              </a:rPr>
              <a:t>同时</a:t>
            </a:r>
            <a:r>
              <a:rPr kumimoji="1" lang="zh-CN" altLang="en-US" sz="2800">
                <a:latin typeface="Arial" panose="020B0604020202020204" pitchFamily="34" charset="0"/>
              </a:rPr>
              <a:t>对元件</a:t>
            </a:r>
            <a:r>
              <a:rPr kumimoji="1" lang="zh-CN" altLang="en-US" sz="2800">
                <a:solidFill>
                  <a:srgbClr val="FF0000"/>
                </a:solidFill>
                <a:latin typeface="Arial" panose="020B0604020202020204" pitchFamily="34" charset="0"/>
              </a:rPr>
              <a:t>引线</a:t>
            </a:r>
            <a:r>
              <a:rPr kumimoji="1" lang="zh-CN" altLang="en-US" sz="2800">
                <a:latin typeface="Arial" panose="020B0604020202020204" pitchFamily="34" charset="0"/>
              </a:rPr>
              <a:t>和印制板线路的</a:t>
            </a:r>
            <a:r>
              <a:rPr kumimoji="1" lang="zh-CN" altLang="en-US" sz="2800">
                <a:solidFill>
                  <a:srgbClr val="FF0000"/>
                </a:solidFill>
                <a:latin typeface="Arial" panose="020B0604020202020204" pitchFamily="34" charset="0"/>
              </a:rPr>
              <a:t>焊盘</a:t>
            </a:r>
            <a:r>
              <a:rPr kumimoji="1" lang="zh-CN" altLang="en-US" sz="2800">
                <a:latin typeface="Arial" panose="020B0604020202020204" pitchFamily="34" charset="0"/>
              </a:rPr>
              <a:t>加热。加热的同时可以</a:t>
            </a:r>
            <a:r>
              <a:rPr kumimoji="1" lang="zh-CN" altLang="en-US" sz="2800">
                <a:solidFill>
                  <a:srgbClr val="FF0000"/>
                </a:solidFill>
                <a:latin typeface="Arial" panose="020B0604020202020204" pitchFamily="34" charset="0"/>
              </a:rPr>
              <a:t>轻轻转动</a:t>
            </a:r>
            <a:r>
              <a:rPr kumimoji="1" lang="zh-CN" altLang="en-US" sz="2800">
                <a:latin typeface="Arial" panose="020B0604020202020204" pitchFamily="34" charset="0"/>
              </a:rPr>
              <a:t>烙铁并</a:t>
            </a:r>
            <a:r>
              <a:rPr kumimoji="1" lang="zh-CN" altLang="en-US" sz="2800">
                <a:solidFill>
                  <a:srgbClr val="FF0000"/>
                </a:solidFill>
                <a:latin typeface="Arial" panose="020B0604020202020204" pitchFamily="34" charset="0"/>
              </a:rPr>
              <a:t>略用劲</a:t>
            </a:r>
            <a:r>
              <a:rPr kumimoji="1" lang="zh-CN" altLang="en-US" sz="2800">
                <a:latin typeface="Arial" panose="020B0604020202020204" pitchFamily="34" charset="0"/>
              </a:rPr>
              <a:t>，加大烙铁头和焊盘的接触，使焊盘迅速加热。</a:t>
            </a:r>
          </a:p>
        </p:txBody>
      </p:sp>
      <p:pic>
        <p:nvPicPr>
          <p:cNvPr id="17411" name="Picture 3" descr="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463" y="2276475"/>
            <a:ext cx="3713162"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7"/>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3079048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barn(outHorizontal)">
                                      <p:cBhvr>
                                        <p:cTn id="7" dur="500"/>
                                        <p:tgtEl>
                                          <p:spTgt spid="17410"/>
                                        </p:tgtEl>
                                      </p:cBhvr>
                                    </p:animEffect>
                                  </p:childTnLst>
                                </p:cTn>
                              </p:par>
                            </p:childTnLst>
                          </p:cTn>
                        </p:par>
                        <p:par>
                          <p:cTn id="8" fill="hold" nodeType="afterGroup">
                            <p:stCondLst>
                              <p:cond delay="500"/>
                            </p:stCondLst>
                            <p:childTnLst>
                              <p:par>
                                <p:cTn id="9" presetID="16" presetClass="entr" presetSubtype="42" fill="hold" nodeType="afterEffect">
                                  <p:stCondLst>
                                    <p:cond delay="0"/>
                                  </p:stCondLst>
                                  <p:childTnLst>
                                    <p:set>
                                      <p:cBhvr>
                                        <p:cTn id="10" dur="1" fill="hold">
                                          <p:stCondLst>
                                            <p:cond delay="0"/>
                                          </p:stCondLst>
                                        </p:cTn>
                                        <p:tgtEl>
                                          <p:spTgt spid="17411"/>
                                        </p:tgtEl>
                                        <p:attrNameLst>
                                          <p:attrName>style.visibility</p:attrName>
                                        </p:attrNameLst>
                                      </p:cBhvr>
                                      <p:to>
                                        <p:strVal val="visible"/>
                                      </p:to>
                                    </p:set>
                                    <p:animEffect transition="in" filter="barn(outHorizontal)">
                                      <p:cBhvr>
                                        <p:cTn id="11"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8"/>
          <p:cNvSpPr>
            <a:spLocks noGrp="1" noChangeArrowheads="1"/>
          </p:cNvSpPr>
          <p:nvPr>
            <p:ph type="title"/>
          </p:nvPr>
        </p:nvSpPr>
        <p:spPr>
          <a:noFill/>
        </p:spPr>
        <p:txBody>
          <a:bodyPr>
            <a:normAutofit fontScale="90000"/>
          </a:bodyPr>
          <a:lstStyle/>
          <a:p>
            <a:pPr eaLnBrk="1" hangingPunct="1"/>
            <a:r>
              <a:rPr lang="zh-CN" altLang="en-US" b="1" smtClean="0">
                <a:ea typeface="宋体" panose="02010600030101010101" pitchFamily="2" charset="-122"/>
              </a:rPr>
              <a:t>手工焊接技术介绍</a:t>
            </a:r>
          </a:p>
        </p:txBody>
      </p:sp>
      <p:pic>
        <p:nvPicPr>
          <p:cNvPr id="63490" name="Picture 2" descr="五步法"/>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b="26471"/>
          <a:stretch>
            <a:fillRect/>
          </a:stretch>
        </p:blipFill>
        <p:spPr bwMode="auto">
          <a:xfrm>
            <a:off x="2546350" y="2270126"/>
            <a:ext cx="7018338" cy="206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 Box 3"/>
          <p:cNvSpPr txBox="1">
            <a:spLocks noChangeArrowheads="1"/>
          </p:cNvSpPr>
          <p:nvPr/>
        </p:nvSpPr>
        <p:spPr bwMode="auto">
          <a:xfrm>
            <a:off x="2971800" y="4495801"/>
            <a:ext cx="640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en-US" altLang="zh-CN" sz="1800" b="0">
                <a:solidFill>
                  <a:srgbClr val="003399"/>
                </a:solidFill>
                <a:latin typeface="Arial" panose="020B0604020202020204" pitchFamily="34" charset="0"/>
              </a:rPr>
              <a:t>(a)</a:t>
            </a:r>
            <a:r>
              <a:rPr lang="zh-CN" altLang="en-US" sz="1800" b="0">
                <a:solidFill>
                  <a:srgbClr val="003399"/>
                </a:solidFill>
                <a:latin typeface="Arial" panose="020B0604020202020204" pitchFamily="34" charset="0"/>
              </a:rPr>
              <a:t>准备        </a:t>
            </a:r>
            <a:r>
              <a:rPr lang="en-US" altLang="zh-CN" sz="1800" b="0">
                <a:solidFill>
                  <a:srgbClr val="003399"/>
                </a:solidFill>
                <a:latin typeface="Arial" panose="020B0604020202020204" pitchFamily="34" charset="0"/>
              </a:rPr>
              <a:t>(b)</a:t>
            </a:r>
            <a:r>
              <a:rPr lang="zh-CN" altLang="en-US" sz="1800" b="0">
                <a:solidFill>
                  <a:srgbClr val="003399"/>
                </a:solidFill>
                <a:latin typeface="Arial" panose="020B0604020202020204" pitchFamily="34" charset="0"/>
              </a:rPr>
              <a:t>加热        </a:t>
            </a:r>
            <a:r>
              <a:rPr lang="en-US" altLang="zh-CN" sz="1800" b="0">
                <a:solidFill>
                  <a:srgbClr val="003399"/>
                </a:solidFill>
                <a:latin typeface="Arial" panose="020B0604020202020204" pitchFamily="34" charset="0"/>
              </a:rPr>
              <a:t>(c)</a:t>
            </a:r>
            <a:r>
              <a:rPr lang="zh-CN" altLang="en-US" sz="1800" b="0">
                <a:solidFill>
                  <a:srgbClr val="003399"/>
                </a:solidFill>
                <a:latin typeface="Arial" panose="020B0604020202020204" pitchFamily="34" charset="0"/>
              </a:rPr>
              <a:t>加焊锡     </a:t>
            </a:r>
            <a:r>
              <a:rPr lang="en-US" altLang="zh-CN" sz="1800" b="0">
                <a:solidFill>
                  <a:srgbClr val="003399"/>
                </a:solidFill>
                <a:latin typeface="Arial" panose="020B0604020202020204" pitchFamily="34" charset="0"/>
              </a:rPr>
              <a:t>(d)</a:t>
            </a:r>
            <a:r>
              <a:rPr lang="zh-CN" altLang="en-US" sz="1800" b="0">
                <a:solidFill>
                  <a:srgbClr val="003399"/>
                </a:solidFill>
                <a:latin typeface="Arial" panose="020B0604020202020204" pitchFamily="34" charset="0"/>
              </a:rPr>
              <a:t>去焊锡    </a:t>
            </a:r>
            <a:r>
              <a:rPr lang="en-US" altLang="zh-CN" sz="1800" b="0">
                <a:solidFill>
                  <a:srgbClr val="003399"/>
                </a:solidFill>
                <a:latin typeface="Arial" panose="020B0604020202020204" pitchFamily="34" charset="0"/>
              </a:rPr>
              <a:t>(e)</a:t>
            </a:r>
            <a:r>
              <a:rPr lang="zh-CN" altLang="en-US" sz="1800" b="0">
                <a:solidFill>
                  <a:srgbClr val="003399"/>
                </a:solidFill>
                <a:latin typeface="Arial" panose="020B0604020202020204" pitchFamily="34" charset="0"/>
              </a:rPr>
              <a:t>去烙铁</a:t>
            </a:r>
            <a:endParaRPr lang="zh-CN" altLang="en-US" sz="1800" b="0">
              <a:latin typeface="Arial" panose="020B0604020202020204" pitchFamily="34" charset="0"/>
            </a:endParaRPr>
          </a:p>
        </p:txBody>
      </p:sp>
      <p:sp>
        <p:nvSpPr>
          <p:cNvPr id="455686" name="AutoShape 6"/>
          <p:cNvSpPr>
            <a:spLocks noChangeArrowheads="1"/>
          </p:cNvSpPr>
          <p:nvPr/>
        </p:nvSpPr>
        <p:spPr bwMode="gray">
          <a:xfrm>
            <a:off x="1882776" y="1449388"/>
            <a:ext cx="2917825"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焊接五步法 </a:t>
            </a:r>
          </a:p>
        </p:txBody>
      </p:sp>
      <p:sp>
        <p:nvSpPr>
          <p:cNvPr id="6" name="Rectangle 2"/>
          <p:cNvSpPr>
            <a:spLocks noChangeArrowheads="1"/>
          </p:cNvSpPr>
          <p:nvPr/>
        </p:nvSpPr>
        <p:spPr bwMode="auto">
          <a:xfrm>
            <a:off x="2116139" y="4999039"/>
            <a:ext cx="7685087"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lnSpc>
                <a:spcPct val="130000"/>
              </a:lnSpc>
              <a:buFont typeface="Wingdings" panose="05000000000000000000" pitchFamily="2" charset="2"/>
              <a:buChar char="v"/>
            </a:pPr>
            <a:r>
              <a:rPr kumimoji="1" lang="zh-CN" altLang="en-US" sz="2800">
                <a:latin typeface="Arial" panose="020B0604020202020204" pitchFamily="34" charset="0"/>
              </a:rPr>
              <a:t>焊锡</a:t>
            </a:r>
            <a:r>
              <a:rPr kumimoji="1" lang="zh-CN" altLang="en-US" sz="2800">
                <a:solidFill>
                  <a:srgbClr val="FF0000"/>
                </a:solidFill>
                <a:latin typeface="Arial" panose="020B0604020202020204" pitchFamily="34" charset="0"/>
              </a:rPr>
              <a:t>宁少勿多</a:t>
            </a:r>
            <a:r>
              <a:rPr kumimoji="1" lang="zh-CN" altLang="en-US" sz="2800">
                <a:latin typeface="Arial" panose="020B0604020202020204" pitchFamily="34" charset="0"/>
              </a:rPr>
              <a:t>！初学者往往容易加多！</a:t>
            </a:r>
            <a:endParaRPr kumimoji="1" lang="en-US" altLang="zh-CN" sz="2800">
              <a:latin typeface="Arial" panose="020B0604020202020204" pitchFamily="34" charset="0"/>
            </a:endParaRPr>
          </a:p>
          <a:p>
            <a:pPr eaLnBrk="1" hangingPunct="1">
              <a:lnSpc>
                <a:spcPct val="130000"/>
              </a:lnSpc>
              <a:buFont typeface="Wingdings" panose="05000000000000000000" pitchFamily="2" charset="2"/>
              <a:buChar char="v"/>
            </a:pPr>
            <a:r>
              <a:rPr kumimoji="1" lang="zh-CN" altLang="en-US" sz="2800">
                <a:latin typeface="Arial" panose="020B0604020202020204" pitchFamily="34" charset="0"/>
              </a:rPr>
              <a:t>焊锡</a:t>
            </a:r>
            <a:r>
              <a:rPr kumimoji="1" lang="zh-CN" altLang="en-US" sz="2800">
                <a:solidFill>
                  <a:srgbClr val="FF0000"/>
                </a:solidFill>
                <a:latin typeface="Arial" panose="020B0604020202020204" pitchFamily="34" charset="0"/>
              </a:rPr>
              <a:t>充分浸润</a:t>
            </a:r>
            <a:r>
              <a:rPr kumimoji="1" lang="zh-CN" altLang="en-US" sz="2800">
                <a:latin typeface="Arial" panose="020B0604020202020204" pitchFamily="34" charset="0"/>
              </a:rPr>
              <a:t>后移去烙铁！</a:t>
            </a:r>
            <a:endParaRPr kumimoji="1" lang="en-US" altLang="zh-CN" sz="2800">
              <a:latin typeface="Arial" panose="020B0604020202020204" pitchFamily="34" charset="0"/>
            </a:endParaRPr>
          </a:p>
          <a:p>
            <a:pPr eaLnBrk="1" hangingPunct="1">
              <a:lnSpc>
                <a:spcPct val="130000"/>
              </a:lnSpc>
              <a:buFont typeface="Wingdings" panose="05000000000000000000" pitchFamily="2" charset="2"/>
              <a:buChar char="v"/>
            </a:pPr>
            <a:endParaRPr kumimoji="1" lang="zh-CN" altLang="en-US" sz="2800">
              <a:latin typeface="Arial" panose="020B0604020202020204" pitchFamily="34" charset="0"/>
            </a:endParaRPr>
          </a:p>
        </p:txBody>
      </p:sp>
    </p:spTree>
    <p:extLst>
      <p:ext uri="{BB962C8B-B14F-4D97-AF65-F5344CB8AC3E}">
        <p14:creationId xmlns:p14="http://schemas.microsoft.com/office/powerpoint/2010/main" val="13387761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9" name="AutoShape 3"/>
          <p:cNvSpPr>
            <a:spLocks noChangeArrowheads="1"/>
          </p:cNvSpPr>
          <p:nvPr/>
        </p:nvSpPr>
        <p:spPr bwMode="gray">
          <a:xfrm>
            <a:off x="1882775" y="1233488"/>
            <a:ext cx="2736850"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焊接质量评定 </a:t>
            </a:r>
          </a:p>
        </p:txBody>
      </p:sp>
      <p:pic>
        <p:nvPicPr>
          <p:cNvPr id="28675" name="Picture 3" descr="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62201"/>
            <a:ext cx="5137150"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6"/>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cxnSp>
        <p:nvCxnSpPr>
          <p:cNvPr id="10" name="直接箭头连接符 9"/>
          <p:cNvCxnSpPr/>
          <p:nvPr/>
        </p:nvCxnSpPr>
        <p:spPr bwMode="auto">
          <a:xfrm>
            <a:off x="8980488" y="3465513"/>
            <a:ext cx="914400" cy="914400"/>
          </a:xfrm>
          <a:prstGeom prst="straightConnector1">
            <a:avLst/>
          </a:prstGeom>
          <a:gradFill rotWithShape="1">
            <a:gsLst>
              <a:gs pos="0">
                <a:schemeClr val="hlink"/>
              </a:gs>
              <a:gs pos="50000">
                <a:schemeClr val="hlink">
                  <a:gamma/>
                  <a:tint val="0"/>
                  <a:invGamma/>
                </a:schemeClr>
              </a:gs>
              <a:gs pos="100000">
                <a:schemeClr val="hlink"/>
              </a:gs>
            </a:gsLst>
            <a:lin ang="0" scaled="1"/>
          </a:gradFill>
          <a:ln w="28575" cap="flat" cmpd="sng" algn="ctr">
            <a:solidFill>
              <a:schemeClr val="bg1"/>
            </a:solidFill>
            <a:prstDash val="solid"/>
            <a:round/>
            <a:headEnd type="none" w="med" len="med"/>
            <a:tailEnd type="arrow"/>
          </a:ln>
          <a:effectLst>
            <a:outerShdw dist="107763" dir="2700000" algn="ctr" rotWithShape="0">
              <a:schemeClr val="bg2">
                <a:alpha val="50000"/>
              </a:schemeClr>
            </a:outerShdw>
          </a:effectLst>
        </p:spPr>
      </p:cxnSp>
      <p:sp>
        <p:nvSpPr>
          <p:cNvPr id="9" name="AutoShape 9"/>
          <p:cNvSpPr>
            <a:spLocks noChangeArrowheads="1"/>
          </p:cNvSpPr>
          <p:nvPr/>
        </p:nvSpPr>
        <p:spPr bwMode="auto">
          <a:xfrm>
            <a:off x="7556500" y="2370139"/>
            <a:ext cx="2446338" cy="865187"/>
          </a:xfrm>
          <a:prstGeom prst="wedgeRoundRectCallout">
            <a:avLst>
              <a:gd name="adj1" fmla="val -87538"/>
              <a:gd name="adj2" fmla="val 184642"/>
              <a:gd name="adj3"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eaLnBrk="1" hangingPunct="1">
              <a:defRPr/>
            </a:pPr>
            <a:r>
              <a:rPr lang="en-US" altLang="zh-CN" sz="2400" dirty="0">
                <a:solidFill>
                  <a:srgbClr val="FF0000"/>
                </a:solidFill>
                <a:latin typeface="Arial" charset="0"/>
              </a:rPr>
              <a:t>  </a:t>
            </a:r>
            <a:r>
              <a:rPr lang="zh-CN" altLang="en-US" sz="2400" dirty="0">
                <a:solidFill>
                  <a:srgbClr val="FF0000"/>
                </a:solidFill>
                <a:latin typeface="Arial" charset="0"/>
              </a:rPr>
              <a:t>注意焊盘的形状</a:t>
            </a:r>
          </a:p>
        </p:txBody>
      </p:sp>
    </p:spTree>
    <p:extLst>
      <p:ext uri="{BB962C8B-B14F-4D97-AF65-F5344CB8AC3E}">
        <p14:creationId xmlns:p14="http://schemas.microsoft.com/office/powerpoint/2010/main" val="12704036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blinds(horizontal)">
                                      <p:cBhvr>
                                        <p:cTn id="7" dur="500"/>
                                        <p:tgtEl>
                                          <p:spTgt spid="286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3" name="AutoShape 3"/>
          <p:cNvSpPr>
            <a:spLocks noChangeArrowheads="1"/>
          </p:cNvSpPr>
          <p:nvPr/>
        </p:nvSpPr>
        <p:spPr bwMode="gray">
          <a:xfrm>
            <a:off x="1882775" y="1233488"/>
            <a:ext cx="2736850"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焊接质量评定 </a:t>
            </a:r>
          </a:p>
        </p:txBody>
      </p:sp>
      <p:pic>
        <p:nvPicPr>
          <p:cNvPr id="29700"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133600"/>
            <a:ext cx="8229600"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5"/>
          <p:cNvSpPr>
            <a:spLocks noChangeArrowheads="1"/>
          </p:cNvSpPr>
          <p:nvPr/>
        </p:nvSpPr>
        <p:spPr bwMode="auto">
          <a:xfrm>
            <a:off x="2416175" y="5486401"/>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kumimoji="1" lang="zh-CN" altLang="en-US" sz="2800">
                <a:solidFill>
                  <a:schemeClr val="tx2"/>
                </a:solidFill>
                <a:latin typeface="Arial" panose="020B0604020202020204" pitchFamily="34" charset="0"/>
              </a:rPr>
              <a:t>正常焊接                  夹渣虚焊        润湿不足虚焊 </a:t>
            </a:r>
          </a:p>
        </p:txBody>
      </p:sp>
      <p:sp>
        <p:nvSpPr>
          <p:cNvPr id="65541" name="Rectangle 7"/>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17020394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blinds(horizontal)">
                                      <p:cBhvr>
                                        <p:cTn id="7" dur="500"/>
                                        <p:tgtEl>
                                          <p:spTgt spid="29700"/>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9701"/>
                                        </p:tgtEl>
                                        <p:attrNameLst>
                                          <p:attrName>style.visibility</p:attrName>
                                        </p:attrNameLst>
                                      </p:cBhvr>
                                      <p:to>
                                        <p:strVal val="visible"/>
                                      </p:to>
                                    </p:set>
                                    <p:animEffect transition="in" filter="blinds(horizontal)">
                                      <p:cBhvr>
                                        <p:cTn id="11"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2960689" y="1219200"/>
            <a:ext cx="6645275" cy="5043488"/>
            <a:chOff x="0" y="0"/>
            <a:chExt cx="4186" cy="3177"/>
          </a:xfrm>
        </p:grpSpPr>
        <p:grpSp>
          <p:nvGrpSpPr>
            <p:cNvPr id="66578" name="Group 3"/>
            <p:cNvGrpSpPr>
              <a:grpSpLocks/>
            </p:cNvGrpSpPr>
            <p:nvPr/>
          </p:nvGrpSpPr>
          <p:grpSpPr bwMode="auto">
            <a:xfrm>
              <a:off x="421" y="0"/>
              <a:ext cx="1341" cy="1316"/>
              <a:chOff x="0" y="0"/>
              <a:chExt cx="1006" cy="988"/>
            </a:xfrm>
          </p:grpSpPr>
          <p:sp>
            <p:nvSpPr>
              <p:cNvPr id="66611" name="Rectangle 4"/>
              <p:cNvSpPr>
                <a:spLocks noChangeArrowheads="1"/>
              </p:cNvSpPr>
              <p:nvPr/>
            </p:nvSpPr>
            <p:spPr bwMode="auto">
              <a:xfrm>
                <a:off x="158" y="680"/>
                <a:ext cx="738" cy="286"/>
              </a:xfrm>
              <a:prstGeom prst="rect">
                <a:avLst/>
              </a:prstGeom>
              <a:solidFill>
                <a:srgbClr val="FFCC99"/>
              </a:solidFill>
              <a:ln w="3810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612" name="Line 5"/>
              <p:cNvSpPr>
                <a:spLocks noChangeShapeType="1"/>
              </p:cNvSpPr>
              <p:nvPr/>
            </p:nvSpPr>
            <p:spPr bwMode="auto">
              <a:xfrm>
                <a:off x="266" y="672"/>
                <a:ext cx="0" cy="302"/>
              </a:xfrm>
              <a:prstGeom prst="line">
                <a:avLst/>
              </a:prstGeom>
              <a:noFill/>
              <a:ln w="57150">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3" name="Line 6"/>
              <p:cNvSpPr>
                <a:spLocks noChangeShapeType="1"/>
              </p:cNvSpPr>
              <p:nvPr/>
            </p:nvSpPr>
            <p:spPr bwMode="auto">
              <a:xfrm>
                <a:off x="425" y="672"/>
                <a:ext cx="0" cy="302"/>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4" name="Line 7"/>
              <p:cNvSpPr>
                <a:spLocks noChangeShapeType="1"/>
              </p:cNvSpPr>
              <p:nvPr/>
            </p:nvSpPr>
            <p:spPr bwMode="auto">
              <a:xfrm>
                <a:off x="570" y="686"/>
                <a:ext cx="0" cy="302"/>
              </a:xfrm>
              <a:prstGeom prst="line">
                <a:avLst/>
              </a:prstGeom>
              <a:noFill/>
              <a:ln w="57150">
                <a:solidFill>
                  <a:srgbClr val="66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5" name="Line 8"/>
              <p:cNvSpPr>
                <a:spLocks noChangeShapeType="1"/>
              </p:cNvSpPr>
              <p:nvPr/>
            </p:nvSpPr>
            <p:spPr bwMode="auto">
              <a:xfrm>
                <a:off x="769" y="680"/>
                <a:ext cx="0" cy="302"/>
              </a:xfrm>
              <a:prstGeom prst="line">
                <a:avLst/>
              </a:prstGeom>
              <a:noFill/>
              <a:ln w="762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6" name="Line 9"/>
              <p:cNvSpPr>
                <a:spLocks noChangeShapeType="1"/>
              </p:cNvSpPr>
              <p:nvPr/>
            </p:nvSpPr>
            <p:spPr bwMode="auto">
              <a:xfrm>
                <a:off x="0" y="823"/>
                <a:ext cx="145" cy="0"/>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7" name="Line 10"/>
              <p:cNvSpPr>
                <a:spLocks noChangeShapeType="1"/>
              </p:cNvSpPr>
              <p:nvPr/>
            </p:nvSpPr>
            <p:spPr bwMode="auto">
              <a:xfrm>
                <a:off x="896" y="823"/>
                <a:ext cx="110" cy="0"/>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8" name="Line 11"/>
              <p:cNvSpPr>
                <a:spLocks noChangeShapeType="1"/>
              </p:cNvSpPr>
              <p:nvPr/>
            </p:nvSpPr>
            <p:spPr bwMode="auto">
              <a:xfrm>
                <a:off x="3" y="0"/>
                <a:ext cx="0" cy="837"/>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9" name="Line 12"/>
              <p:cNvSpPr>
                <a:spLocks noChangeShapeType="1"/>
              </p:cNvSpPr>
              <p:nvPr/>
            </p:nvSpPr>
            <p:spPr bwMode="auto">
              <a:xfrm>
                <a:off x="996" y="14"/>
                <a:ext cx="0" cy="823"/>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579" name="Group 13"/>
            <p:cNvGrpSpPr>
              <a:grpSpLocks/>
            </p:cNvGrpSpPr>
            <p:nvPr/>
          </p:nvGrpSpPr>
          <p:grpSpPr bwMode="auto">
            <a:xfrm>
              <a:off x="2434" y="37"/>
              <a:ext cx="1340" cy="1316"/>
              <a:chOff x="0" y="0"/>
              <a:chExt cx="1006" cy="988"/>
            </a:xfrm>
          </p:grpSpPr>
          <p:sp>
            <p:nvSpPr>
              <p:cNvPr id="66602" name="Rectangle 14"/>
              <p:cNvSpPr>
                <a:spLocks noChangeArrowheads="1"/>
              </p:cNvSpPr>
              <p:nvPr/>
            </p:nvSpPr>
            <p:spPr bwMode="auto">
              <a:xfrm>
                <a:off x="158" y="680"/>
                <a:ext cx="738" cy="286"/>
              </a:xfrm>
              <a:prstGeom prst="rect">
                <a:avLst/>
              </a:prstGeom>
              <a:solidFill>
                <a:srgbClr val="FFCC99"/>
              </a:solidFill>
              <a:ln w="3810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603" name="Line 15"/>
              <p:cNvSpPr>
                <a:spLocks noChangeShapeType="1"/>
              </p:cNvSpPr>
              <p:nvPr/>
            </p:nvSpPr>
            <p:spPr bwMode="auto">
              <a:xfrm>
                <a:off x="266" y="672"/>
                <a:ext cx="0" cy="302"/>
              </a:xfrm>
              <a:prstGeom prst="line">
                <a:avLst/>
              </a:prstGeom>
              <a:noFill/>
              <a:ln w="57150">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4" name="Line 16"/>
              <p:cNvSpPr>
                <a:spLocks noChangeShapeType="1"/>
              </p:cNvSpPr>
              <p:nvPr/>
            </p:nvSpPr>
            <p:spPr bwMode="auto">
              <a:xfrm>
                <a:off x="425" y="672"/>
                <a:ext cx="0" cy="302"/>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5" name="Line 17"/>
              <p:cNvSpPr>
                <a:spLocks noChangeShapeType="1"/>
              </p:cNvSpPr>
              <p:nvPr/>
            </p:nvSpPr>
            <p:spPr bwMode="auto">
              <a:xfrm>
                <a:off x="570" y="686"/>
                <a:ext cx="0" cy="302"/>
              </a:xfrm>
              <a:prstGeom prst="line">
                <a:avLst/>
              </a:prstGeom>
              <a:noFill/>
              <a:ln w="57150">
                <a:solidFill>
                  <a:srgbClr val="66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6" name="Line 18"/>
              <p:cNvSpPr>
                <a:spLocks noChangeShapeType="1"/>
              </p:cNvSpPr>
              <p:nvPr/>
            </p:nvSpPr>
            <p:spPr bwMode="auto">
              <a:xfrm>
                <a:off x="769" y="680"/>
                <a:ext cx="0" cy="302"/>
              </a:xfrm>
              <a:prstGeom prst="line">
                <a:avLst/>
              </a:prstGeom>
              <a:noFill/>
              <a:ln w="762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7" name="Line 19"/>
              <p:cNvSpPr>
                <a:spLocks noChangeShapeType="1"/>
              </p:cNvSpPr>
              <p:nvPr/>
            </p:nvSpPr>
            <p:spPr bwMode="auto">
              <a:xfrm>
                <a:off x="0" y="823"/>
                <a:ext cx="145" cy="0"/>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8" name="Line 20"/>
              <p:cNvSpPr>
                <a:spLocks noChangeShapeType="1"/>
              </p:cNvSpPr>
              <p:nvPr/>
            </p:nvSpPr>
            <p:spPr bwMode="auto">
              <a:xfrm>
                <a:off x="896" y="823"/>
                <a:ext cx="110" cy="0"/>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9" name="Line 21"/>
              <p:cNvSpPr>
                <a:spLocks noChangeShapeType="1"/>
              </p:cNvSpPr>
              <p:nvPr/>
            </p:nvSpPr>
            <p:spPr bwMode="auto">
              <a:xfrm>
                <a:off x="3" y="0"/>
                <a:ext cx="0" cy="837"/>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0" name="Line 22"/>
              <p:cNvSpPr>
                <a:spLocks noChangeShapeType="1"/>
              </p:cNvSpPr>
              <p:nvPr/>
            </p:nvSpPr>
            <p:spPr bwMode="auto">
              <a:xfrm>
                <a:off x="996" y="14"/>
                <a:ext cx="0" cy="823"/>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580" name="Line 23"/>
            <p:cNvSpPr>
              <a:spLocks noChangeShapeType="1"/>
            </p:cNvSpPr>
            <p:nvPr/>
          </p:nvSpPr>
          <p:spPr bwMode="auto">
            <a:xfrm>
              <a:off x="65" y="656"/>
              <a:ext cx="4121" cy="0"/>
            </a:xfrm>
            <a:prstGeom prst="line">
              <a:avLst/>
            </a:prstGeom>
            <a:noFill/>
            <a:ln w="76200">
              <a:solidFill>
                <a:srgbClr val="CC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581" name="Group 24"/>
            <p:cNvGrpSpPr>
              <a:grpSpLocks/>
            </p:cNvGrpSpPr>
            <p:nvPr/>
          </p:nvGrpSpPr>
          <p:grpSpPr bwMode="auto">
            <a:xfrm>
              <a:off x="334" y="1824"/>
              <a:ext cx="1341" cy="1316"/>
              <a:chOff x="0" y="0"/>
              <a:chExt cx="1006" cy="988"/>
            </a:xfrm>
          </p:grpSpPr>
          <p:sp>
            <p:nvSpPr>
              <p:cNvPr id="66593" name="Rectangle 25"/>
              <p:cNvSpPr>
                <a:spLocks noChangeArrowheads="1"/>
              </p:cNvSpPr>
              <p:nvPr/>
            </p:nvSpPr>
            <p:spPr bwMode="auto">
              <a:xfrm>
                <a:off x="158" y="680"/>
                <a:ext cx="738" cy="286"/>
              </a:xfrm>
              <a:prstGeom prst="rect">
                <a:avLst/>
              </a:prstGeom>
              <a:solidFill>
                <a:srgbClr val="FFCC99"/>
              </a:solidFill>
              <a:ln w="3810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594" name="Line 26"/>
              <p:cNvSpPr>
                <a:spLocks noChangeShapeType="1"/>
              </p:cNvSpPr>
              <p:nvPr/>
            </p:nvSpPr>
            <p:spPr bwMode="auto">
              <a:xfrm>
                <a:off x="266" y="672"/>
                <a:ext cx="0" cy="302"/>
              </a:xfrm>
              <a:prstGeom prst="line">
                <a:avLst/>
              </a:prstGeom>
              <a:noFill/>
              <a:ln w="57150">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5" name="Line 27"/>
              <p:cNvSpPr>
                <a:spLocks noChangeShapeType="1"/>
              </p:cNvSpPr>
              <p:nvPr/>
            </p:nvSpPr>
            <p:spPr bwMode="auto">
              <a:xfrm>
                <a:off x="425" y="672"/>
                <a:ext cx="0" cy="302"/>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6" name="Line 28"/>
              <p:cNvSpPr>
                <a:spLocks noChangeShapeType="1"/>
              </p:cNvSpPr>
              <p:nvPr/>
            </p:nvSpPr>
            <p:spPr bwMode="auto">
              <a:xfrm>
                <a:off x="570" y="686"/>
                <a:ext cx="0" cy="302"/>
              </a:xfrm>
              <a:prstGeom prst="line">
                <a:avLst/>
              </a:prstGeom>
              <a:noFill/>
              <a:ln w="57150">
                <a:solidFill>
                  <a:srgbClr val="66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7" name="Line 29"/>
              <p:cNvSpPr>
                <a:spLocks noChangeShapeType="1"/>
              </p:cNvSpPr>
              <p:nvPr/>
            </p:nvSpPr>
            <p:spPr bwMode="auto">
              <a:xfrm>
                <a:off x="769" y="680"/>
                <a:ext cx="0" cy="302"/>
              </a:xfrm>
              <a:prstGeom prst="line">
                <a:avLst/>
              </a:prstGeom>
              <a:noFill/>
              <a:ln w="762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8" name="Line 30"/>
              <p:cNvSpPr>
                <a:spLocks noChangeShapeType="1"/>
              </p:cNvSpPr>
              <p:nvPr/>
            </p:nvSpPr>
            <p:spPr bwMode="auto">
              <a:xfrm>
                <a:off x="0" y="823"/>
                <a:ext cx="145" cy="0"/>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9" name="Line 31"/>
              <p:cNvSpPr>
                <a:spLocks noChangeShapeType="1"/>
              </p:cNvSpPr>
              <p:nvPr/>
            </p:nvSpPr>
            <p:spPr bwMode="auto">
              <a:xfrm>
                <a:off x="896" y="823"/>
                <a:ext cx="110" cy="0"/>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0" name="Line 32"/>
              <p:cNvSpPr>
                <a:spLocks noChangeShapeType="1"/>
              </p:cNvSpPr>
              <p:nvPr/>
            </p:nvSpPr>
            <p:spPr bwMode="auto">
              <a:xfrm>
                <a:off x="3" y="0"/>
                <a:ext cx="0" cy="837"/>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01" name="Line 33"/>
              <p:cNvSpPr>
                <a:spLocks noChangeShapeType="1"/>
              </p:cNvSpPr>
              <p:nvPr/>
            </p:nvSpPr>
            <p:spPr bwMode="auto">
              <a:xfrm>
                <a:off x="996" y="14"/>
                <a:ext cx="0" cy="823"/>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582" name="Group 34"/>
            <p:cNvGrpSpPr>
              <a:grpSpLocks/>
            </p:cNvGrpSpPr>
            <p:nvPr/>
          </p:nvGrpSpPr>
          <p:grpSpPr bwMode="auto">
            <a:xfrm>
              <a:off x="2346" y="1861"/>
              <a:ext cx="1341" cy="1316"/>
              <a:chOff x="0" y="0"/>
              <a:chExt cx="1006" cy="988"/>
            </a:xfrm>
          </p:grpSpPr>
          <p:sp>
            <p:nvSpPr>
              <p:cNvPr id="66584" name="Rectangle 35"/>
              <p:cNvSpPr>
                <a:spLocks noChangeArrowheads="1"/>
              </p:cNvSpPr>
              <p:nvPr/>
            </p:nvSpPr>
            <p:spPr bwMode="auto">
              <a:xfrm>
                <a:off x="158" y="680"/>
                <a:ext cx="738" cy="286"/>
              </a:xfrm>
              <a:prstGeom prst="rect">
                <a:avLst/>
              </a:prstGeom>
              <a:solidFill>
                <a:srgbClr val="FFCC99"/>
              </a:solidFill>
              <a:ln w="38100">
                <a:solidFill>
                  <a:srgbClr val="00000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585" name="Line 36"/>
              <p:cNvSpPr>
                <a:spLocks noChangeShapeType="1"/>
              </p:cNvSpPr>
              <p:nvPr/>
            </p:nvSpPr>
            <p:spPr bwMode="auto">
              <a:xfrm>
                <a:off x="266" y="672"/>
                <a:ext cx="0" cy="302"/>
              </a:xfrm>
              <a:prstGeom prst="line">
                <a:avLst/>
              </a:prstGeom>
              <a:noFill/>
              <a:ln w="57150">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6" name="Line 37"/>
              <p:cNvSpPr>
                <a:spLocks noChangeShapeType="1"/>
              </p:cNvSpPr>
              <p:nvPr/>
            </p:nvSpPr>
            <p:spPr bwMode="auto">
              <a:xfrm>
                <a:off x="425" y="672"/>
                <a:ext cx="0" cy="302"/>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7" name="Line 38"/>
              <p:cNvSpPr>
                <a:spLocks noChangeShapeType="1"/>
              </p:cNvSpPr>
              <p:nvPr/>
            </p:nvSpPr>
            <p:spPr bwMode="auto">
              <a:xfrm>
                <a:off x="570" y="686"/>
                <a:ext cx="0" cy="302"/>
              </a:xfrm>
              <a:prstGeom prst="line">
                <a:avLst/>
              </a:prstGeom>
              <a:noFill/>
              <a:ln w="57150">
                <a:solidFill>
                  <a:srgbClr val="66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8" name="Line 39"/>
              <p:cNvSpPr>
                <a:spLocks noChangeShapeType="1"/>
              </p:cNvSpPr>
              <p:nvPr/>
            </p:nvSpPr>
            <p:spPr bwMode="auto">
              <a:xfrm>
                <a:off x="769" y="680"/>
                <a:ext cx="0" cy="302"/>
              </a:xfrm>
              <a:prstGeom prst="line">
                <a:avLst/>
              </a:prstGeom>
              <a:noFill/>
              <a:ln w="7620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9" name="Line 40"/>
              <p:cNvSpPr>
                <a:spLocks noChangeShapeType="1"/>
              </p:cNvSpPr>
              <p:nvPr/>
            </p:nvSpPr>
            <p:spPr bwMode="auto">
              <a:xfrm>
                <a:off x="0" y="823"/>
                <a:ext cx="145" cy="0"/>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0" name="Line 41"/>
              <p:cNvSpPr>
                <a:spLocks noChangeShapeType="1"/>
              </p:cNvSpPr>
              <p:nvPr/>
            </p:nvSpPr>
            <p:spPr bwMode="auto">
              <a:xfrm>
                <a:off x="896" y="823"/>
                <a:ext cx="110" cy="0"/>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1" name="Line 42"/>
              <p:cNvSpPr>
                <a:spLocks noChangeShapeType="1"/>
              </p:cNvSpPr>
              <p:nvPr/>
            </p:nvSpPr>
            <p:spPr bwMode="auto">
              <a:xfrm>
                <a:off x="3" y="0"/>
                <a:ext cx="0" cy="837"/>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92" name="Line 43"/>
              <p:cNvSpPr>
                <a:spLocks noChangeShapeType="1"/>
              </p:cNvSpPr>
              <p:nvPr/>
            </p:nvSpPr>
            <p:spPr bwMode="auto">
              <a:xfrm>
                <a:off x="996" y="14"/>
                <a:ext cx="0" cy="823"/>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583" name="Line 44"/>
            <p:cNvSpPr>
              <a:spLocks noChangeShapeType="1"/>
            </p:cNvSpPr>
            <p:nvPr/>
          </p:nvSpPr>
          <p:spPr bwMode="auto">
            <a:xfrm>
              <a:off x="0" y="2480"/>
              <a:ext cx="4186" cy="0"/>
            </a:xfrm>
            <a:prstGeom prst="line">
              <a:avLst/>
            </a:prstGeom>
            <a:noFill/>
            <a:ln w="76200">
              <a:solidFill>
                <a:srgbClr val="CC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6563" name="AutoShape 45"/>
          <p:cNvSpPr>
            <a:spLocks noChangeArrowheads="1"/>
          </p:cNvSpPr>
          <p:nvPr/>
        </p:nvSpPr>
        <p:spPr bwMode="auto">
          <a:xfrm>
            <a:off x="5351463" y="1617664"/>
            <a:ext cx="785812" cy="600075"/>
          </a:xfrm>
          <a:prstGeom prst="triangle">
            <a:avLst>
              <a:gd name="adj" fmla="val 50000"/>
            </a:avLst>
          </a:prstGeom>
          <a:gradFill rotWithShape="0">
            <a:gsLst>
              <a:gs pos="0">
                <a:srgbClr val="808080"/>
              </a:gs>
              <a:gs pos="50000">
                <a:srgbClr val="E0E0E0"/>
              </a:gs>
              <a:gs pos="100000">
                <a:srgbClr val="808080"/>
              </a:gs>
            </a:gsLst>
            <a:lin ang="0" scaled="1"/>
          </a:gradFill>
          <a:ln w="38100">
            <a:solidFill>
              <a:srgbClr val="80808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564" name="AutoShape 46"/>
          <p:cNvSpPr>
            <a:spLocks noChangeArrowheads="1"/>
          </p:cNvSpPr>
          <p:nvPr/>
        </p:nvSpPr>
        <p:spPr bwMode="auto">
          <a:xfrm flipV="1">
            <a:off x="6461126" y="1406525"/>
            <a:ext cx="777875" cy="8001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gradFill rotWithShape="0">
            <a:gsLst>
              <a:gs pos="0">
                <a:srgbClr val="808080"/>
              </a:gs>
              <a:gs pos="50000">
                <a:srgbClr val="E0E0E0"/>
              </a:gs>
              <a:gs pos="100000">
                <a:srgbClr val="808080"/>
              </a:gs>
            </a:gsLst>
            <a:lin ang="0" scaled="1"/>
          </a:gradFill>
          <a:ln w="38100">
            <a:solidFill>
              <a:srgbClr val="80808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565" name="未知"/>
          <p:cNvSpPr>
            <a:spLocks/>
          </p:cNvSpPr>
          <p:nvPr/>
        </p:nvSpPr>
        <p:spPr bwMode="auto">
          <a:xfrm>
            <a:off x="8501064" y="4535488"/>
            <a:ext cx="625475" cy="558800"/>
          </a:xfrm>
          <a:custGeom>
            <a:avLst/>
            <a:gdLst>
              <a:gd name="T0" fmla="*/ 2147483647 w 471"/>
              <a:gd name="T1" fmla="*/ 2147483647 h 422"/>
              <a:gd name="T2" fmla="*/ 2147483647 w 471"/>
              <a:gd name="T3" fmla="*/ 2147483647 h 422"/>
              <a:gd name="T4" fmla="*/ 2147483647 w 471"/>
              <a:gd name="T5" fmla="*/ 2147483647 h 422"/>
              <a:gd name="T6" fmla="*/ 2147483647 w 471"/>
              <a:gd name="T7" fmla="*/ 2147483647 h 422"/>
              <a:gd name="T8" fmla="*/ 2147483647 w 471"/>
              <a:gd name="T9" fmla="*/ 2147483647 h 422"/>
              <a:gd name="T10" fmla="*/ 2147483647 w 471"/>
              <a:gd name="T11" fmla="*/ 2147483647 h 422"/>
              <a:gd name="T12" fmla="*/ 2147483647 w 471"/>
              <a:gd name="T13" fmla="*/ 2147483647 h 422"/>
              <a:gd name="T14" fmla="*/ 2147483647 w 471"/>
              <a:gd name="T15" fmla="*/ 2147483647 h 422"/>
              <a:gd name="T16" fmla="*/ 0 60000 65536"/>
              <a:gd name="T17" fmla="*/ 0 60000 65536"/>
              <a:gd name="T18" fmla="*/ 0 60000 65536"/>
              <a:gd name="T19" fmla="*/ 0 60000 65536"/>
              <a:gd name="T20" fmla="*/ 0 60000 65536"/>
              <a:gd name="T21" fmla="*/ 0 60000 65536"/>
              <a:gd name="T22" fmla="*/ 0 60000 65536"/>
              <a:gd name="T23" fmla="*/ 0 60000 65536"/>
              <a:gd name="T24" fmla="*/ 0 w 471"/>
              <a:gd name="T25" fmla="*/ 0 h 422"/>
              <a:gd name="T26" fmla="*/ 471 w 471"/>
              <a:gd name="T27" fmla="*/ 422 h 4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1" h="422">
                <a:moveTo>
                  <a:pt x="86" y="422"/>
                </a:moveTo>
                <a:cubicBezTo>
                  <a:pt x="22" y="408"/>
                  <a:pt x="10" y="393"/>
                  <a:pt x="5" y="348"/>
                </a:cubicBezTo>
                <a:cubicBezTo>
                  <a:pt x="0" y="304"/>
                  <a:pt x="34" y="198"/>
                  <a:pt x="73" y="139"/>
                </a:cubicBezTo>
                <a:cubicBezTo>
                  <a:pt x="112" y="81"/>
                  <a:pt x="184" y="0"/>
                  <a:pt x="238" y="2"/>
                </a:cubicBezTo>
                <a:cubicBezTo>
                  <a:pt x="293" y="2"/>
                  <a:pt x="365" y="85"/>
                  <a:pt x="403" y="141"/>
                </a:cubicBezTo>
                <a:cubicBezTo>
                  <a:pt x="439" y="196"/>
                  <a:pt x="471" y="294"/>
                  <a:pt x="468" y="336"/>
                </a:cubicBezTo>
                <a:cubicBezTo>
                  <a:pt x="466" y="377"/>
                  <a:pt x="457" y="408"/>
                  <a:pt x="393" y="422"/>
                </a:cubicBezTo>
                <a:lnTo>
                  <a:pt x="86" y="422"/>
                </a:lnTo>
                <a:close/>
              </a:path>
            </a:pathLst>
          </a:custGeom>
          <a:gradFill rotWithShape="0">
            <a:gsLst>
              <a:gs pos="0">
                <a:srgbClr val="808080"/>
              </a:gs>
              <a:gs pos="50000">
                <a:srgbClr val="E0E0E0"/>
              </a:gs>
              <a:gs pos="100000">
                <a:srgbClr val="808080"/>
              </a:gs>
            </a:gsLst>
            <a:lin ang="0" scaled="1"/>
          </a:gradFill>
          <a:ln w="38100">
            <a:solidFill>
              <a:srgbClr val="80808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566" name="AutoShape 48"/>
          <p:cNvSpPr>
            <a:spLocks noChangeArrowheads="1"/>
          </p:cNvSpPr>
          <p:nvPr/>
        </p:nvSpPr>
        <p:spPr bwMode="auto">
          <a:xfrm>
            <a:off x="8591551" y="2087564"/>
            <a:ext cx="695325" cy="141287"/>
          </a:xfrm>
          <a:prstGeom prst="triangle">
            <a:avLst>
              <a:gd name="adj" fmla="val 46824"/>
            </a:avLst>
          </a:prstGeom>
          <a:gradFill rotWithShape="0">
            <a:gsLst>
              <a:gs pos="0">
                <a:srgbClr val="808080"/>
              </a:gs>
              <a:gs pos="50000">
                <a:srgbClr val="E0E0E0"/>
              </a:gs>
              <a:gs pos="100000">
                <a:srgbClr val="808080"/>
              </a:gs>
            </a:gsLst>
            <a:lin ang="0" scaled="1"/>
          </a:gradFill>
          <a:ln w="38100">
            <a:solidFill>
              <a:srgbClr val="80808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567" name="未知" descr="30%"/>
          <p:cNvSpPr>
            <a:spLocks/>
          </p:cNvSpPr>
          <p:nvPr/>
        </p:nvSpPr>
        <p:spPr bwMode="auto">
          <a:xfrm>
            <a:off x="6351588" y="4440238"/>
            <a:ext cx="762000" cy="679450"/>
          </a:xfrm>
          <a:custGeom>
            <a:avLst/>
            <a:gdLst>
              <a:gd name="T0" fmla="*/ 2147483647 w 512"/>
              <a:gd name="T1" fmla="*/ 2147483647 h 456"/>
              <a:gd name="T2" fmla="*/ 2147483647 w 512"/>
              <a:gd name="T3" fmla="*/ 2147483647 h 456"/>
              <a:gd name="T4" fmla="*/ 2147483647 w 512"/>
              <a:gd name="T5" fmla="*/ 2147483647 h 456"/>
              <a:gd name="T6" fmla="*/ 2147483647 w 512"/>
              <a:gd name="T7" fmla="*/ 2147483647 h 456"/>
              <a:gd name="T8" fmla="*/ 2147483647 w 512"/>
              <a:gd name="T9" fmla="*/ 2147483647 h 456"/>
              <a:gd name="T10" fmla="*/ 2147483647 w 512"/>
              <a:gd name="T11" fmla="*/ 2147483647 h 456"/>
              <a:gd name="T12" fmla="*/ 2147483647 w 512"/>
              <a:gd name="T13" fmla="*/ 2147483647 h 456"/>
              <a:gd name="T14" fmla="*/ 2147483647 w 512"/>
              <a:gd name="T15" fmla="*/ 2147483647 h 456"/>
              <a:gd name="T16" fmla="*/ 2147483647 w 512"/>
              <a:gd name="T17" fmla="*/ 2147483647 h 456"/>
              <a:gd name="T18" fmla="*/ 2147483647 w 512"/>
              <a:gd name="T19" fmla="*/ 2147483647 h 4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2"/>
              <a:gd name="T31" fmla="*/ 0 h 456"/>
              <a:gd name="T32" fmla="*/ 512 w 512"/>
              <a:gd name="T33" fmla="*/ 456 h 4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2" h="456">
                <a:moveTo>
                  <a:pt x="88" y="456"/>
                </a:moveTo>
                <a:cubicBezTo>
                  <a:pt x="31" y="444"/>
                  <a:pt x="9" y="391"/>
                  <a:pt x="4" y="351"/>
                </a:cubicBezTo>
                <a:cubicBezTo>
                  <a:pt x="0" y="312"/>
                  <a:pt x="107" y="273"/>
                  <a:pt x="142" y="221"/>
                </a:cubicBezTo>
                <a:cubicBezTo>
                  <a:pt x="177" y="169"/>
                  <a:pt x="186" y="108"/>
                  <a:pt x="223" y="82"/>
                </a:cubicBezTo>
                <a:cubicBezTo>
                  <a:pt x="257" y="46"/>
                  <a:pt x="322" y="0"/>
                  <a:pt x="349" y="6"/>
                </a:cubicBezTo>
                <a:cubicBezTo>
                  <a:pt x="376" y="12"/>
                  <a:pt x="366" y="87"/>
                  <a:pt x="388" y="121"/>
                </a:cubicBezTo>
                <a:cubicBezTo>
                  <a:pt x="410" y="155"/>
                  <a:pt x="473" y="170"/>
                  <a:pt x="480" y="213"/>
                </a:cubicBezTo>
                <a:cubicBezTo>
                  <a:pt x="512" y="262"/>
                  <a:pt x="431" y="342"/>
                  <a:pt x="428" y="379"/>
                </a:cubicBezTo>
                <a:cubicBezTo>
                  <a:pt x="427" y="416"/>
                  <a:pt x="419" y="444"/>
                  <a:pt x="361" y="456"/>
                </a:cubicBezTo>
                <a:lnTo>
                  <a:pt x="88" y="456"/>
                </a:lnTo>
                <a:close/>
              </a:path>
            </a:pathLst>
          </a:custGeom>
          <a:blipFill dpi="0" rotWithShape="0">
            <a:blip r:embed="rId2"/>
            <a:srcRect/>
            <a:tile tx="0" ty="0" sx="100000" sy="100000" flip="none" algn="tl"/>
          </a:blipFill>
          <a:ln w="38100">
            <a:solidFill>
              <a:srgbClr val="80808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568" name="AutoShape 50"/>
          <p:cNvSpPr>
            <a:spLocks noChangeArrowheads="1"/>
          </p:cNvSpPr>
          <p:nvPr/>
        </p:nvSpPr>
        <p:spPr bwMode="auto">
          <a:xfrm>
            <a:off x="3317875" y="4192589"/>
            <a:ext cx="376238" cy="942975"/>
          </a:xfrm>
          <a:prstGeom prst="triangle">
            <a:avLst>
              <a:gd name="adj" fmla="val 46824"/>
            </a:avLst>
          </a:prstGeom>
          <a:gradFill rotWithShape="0">
            <a:gsLst>
              <a:gs pos="0">
                <a:srgbClr val="808080"/>
              </a:gs>
              <a:gs pos="50000">
                <a:srgbClr val="E0E0E0"/>
              </a:gs>
              <a:gs pos="100000">
                <a:srgbClr val="808080"/>
              </a:gs>
            </a:gsLst>
            <a:lin ang="0" scaled="1"/>
          </a:gradFill>
          <a:ln w="38100">
            <a:solidFill>
              <a:srgbClr val="80808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569" name="AutoShape 51"/>
          <p:cNvSpPr>
            <a:spLocks noChangeArrowheads="1"/>
          </p:cNvSpPr>
          <p:nvPr/>
        </p:nvSpPr>
        <p:spPr bwMode="auto">
          <a:xfrm>
            <a:off x="5146675" y="4535489"/>
            <a:ext cx="787400" cy="600075"/>
          </a:xfrm>
          <a:prstGeom prst="triangle">
            <a:avLst>
              <a:gd name="adj" fmla="val 89921"/>
            </a:avLst>
          </a:prstGeom>
          <a:gradFill rotWithShape="0">
            <a:gsLst>
              <a:gs pos="0">
                <a:srgbClr val="808080"/>
              </a:gs>
              <a:gs pos="50000">
                <a:srgbClr val="E0E0E0"/>
              </a:gs>
              <a:gs pos="100000">
                <a:srgbClr val="808080"/>
              </a:gs>
            </a:gsLst>
            <a:lin ang="0" scaled="1"/>
          </a:gradFill>
          <a:ln w="38100">
            <a:solidFill>
              <a:srgbClr val="808080"/>
            </a:solidFill>
            <a:miter lim="800000"/>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570" name="未知"/>
          <p:cNvSpPr>
            <a:spLocks/>
          </p:cNvSpPr>
          <p:nvPr/>
        </p:nvSpPr>
        <p:spPr bwMode="auto">
          <a:xfrm>
            <a:off x="3267075" y="1617664"/>
            <a:ext cx="738188" cy="592137"/>
          </a:xfrm>
          <a:custGeom>
            <a:avLst/>
            <a:gdLst>
              <a:gd name="T0" fmla="*/ 0 w 465"/>
              <a:gd name="T1" fmla="*/ 2147483647 h 373"/>
              <a:gd name="T2" fmla="*/ 2147483647 w 465"/>
              <a:gd name="T3" fmla="*/ 2147483647 h 373"/>
              <a:gd name="T4" fmla="*/ 2147483647 w 465"/>
              <a:gd name="T5" fmla="*/ 0 h 373"/>
              <a:gd name="T6" fmla="*/ 2147483647 w 465"/>
              <a:gd name="T7" fmla="*/ 2147483647 h 373"/>
              <a:gd name="T8" fmla="*/ 2147483647 w 465"/>
              <a:gd name="T9" fmla="*/ 2147483647 h 373"/>
              <a:gd name="T10" fmla="*/ 0 w 465"/>
              <a:gd name="T11" fmla="*/ 2147483647 h 373"/>
              <a:gd name="T12" fmla="*/ 0 60000 65536"/>
              <a:gd name="T13" fmla="*/ 0 60000 65536"/>
              <a:gd name="T14" fmla="*/ 0 60000 65536"/>
              <a:gd name="T15" fmla="*/ 0 60000 65536"/>
              <a:gd name="T16" fmla="*/ 0 60000 65536"/>
              <a:gd name="T17" fmla="*/ 0 60000 65536"/>
              <a:gd name="T18" fmla="*/ 0 w 465"/>
              <a:gd name="T19" fmla="*/ 0 h 373"/>
              <a:gd name="T20" fmla="*/ 465 w 465"/>
              <a:gd name="T21" fmla="*/ 373 h 373"/>
            </a:gdLst>
            <a:ahLst/>
            <a:cxnLst>
              <a:cxn ang="T12">
                <a:pos x="T0" y="T1"/>
              </a:cxn>
              <a:cxn ang="T13">
                <a:pos x="T2" y="T3"/>
              </a:cxn>
              <a:cxn ang="T14">
                <a:pos x="T4" y="T5"/>
              </a:cxn>
              <a:cxn ang="T15">
                <a:pos x="T6" y="T7"/>
              </a:cxn>
              <a:cxn ang="T16">
                <a:pos x="T8" y="T9"/>
              </a:cxn>
              <a:cxn ang="T17">
                <a:pos x="T10" y="T11"/>
              </a:cxn>
            </a:cxnLst>
            <a:rect l="T18" t="T19" r="T20" b="T21"/>
            <a:pathLst>
              <a:path w="465" h="373">
                <a:moveTo>
                  <a:pt x="0" y="372"/>
                </a:moveTo>
                <a:cubicBezTo>
                  <a:pt x="47" y="327"/>
                  <a:pt x="106" y="251"/>
                  <a:pt x="139" y="184"/>
                </a:cubicBezTo>
                <a:cubicBezTo>
                  <a:pt x="171" y="119"/>
                  <a:pt x="195" y="5"/>
                  <a:pt x="234" y="0"/>
                </a:cubicBezTo>
                <a:cubicBezTo>
                  <a:pt x="265" y="2"/>
                  <a:pt x="286" y="135"/>
                  <a:pt x="324" y="197"/>
                </a:cubicBezTo>
                <a:cubicBezTo>
                  <a:pt x="353" y="257"/>
                  <a:pt x="428" y="337"/>
                  <a:pt x="465" y="373"/>
                </a:cubicBezTo>
                <a:lnTo>
                  <a:pt x="0" y="372"/>
                </a:lnTo>
                <a:close/>
              </a:path>
            </a:pathLst>
          </a:custGeom>
          <a:gradFill rotWithShape="0">
            <a:gsLst>
              <a:gs pos="0">
                <a:srgbClr val="808080"/>
              </a:gs>
              <a:gs pos="50000">
                <a:srgbClr val="E0E0E0"/>
              </a:gs>
              <a:gs pos="100000">
                <a:srgbClr val="808080"/>
              </a:gs>
            </a:gsLst>
            <a:lin ang="0" scaled="1"/>
          </a:gradFill>
          <a:ln w="38100">
            <a:solidFill>
              <a:srgbClr val="808080"/>
            </a:solidFill>
            <a:round/>
            <a:headEnd/>
            <a:tailEnd/>
          </a:ln>
        </p:spPr>
        <p:txBody>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endParaRPr lang="zh-CN" altLang="en-US"/>
          </a:p>
        </p:txBody>
      </p:sp>
      <p:sp>
        <p:nvSpPr>
          <p:cNvPr id="66571" name="Text Box 53"/>
          <p:cNvSpPr txBox="1">
            <a:spLocks noChangeArrowheads="1"/>
          </p:cNvSpPr>
          <p:nvPr/>
        </p:nvSpPr>
        <p:spPr bwMode="auto">
          <a:xfrm>
            <a:off x="5638800" y="3124201"/>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b="0">
                <a:solidFill>
                  <a:srgbClr val="FF0000"/>
                </a:solidFill>
                <a:latin typeface="Arial" panose="020B0604020202020204" pitchFamily="34" charset="0"/>
              </a:rPr>
              <a:t>对</a:t>
            </a:r>
          </a:p>
        </p:txBody>
      </p:sp>
      <p:sp>
        <p:nvSpPr>
          <p:cNvPr id="66572" name="Text Box 54"/>
          <p:cNvSpPr txBox="1">
            <a:spLocks noChangeArrowheads="1"/>
          </p:cNvSpPr>
          <p:nvPr/>
        </p:nvSpPr>
        <p:spPr bwMode="auto">
          <a:xfrm>
            <a:off x="9067800" y="2971801"/>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b="0">
                <a:solidFill>
                  <a:srgbClr val="FF0000"/>
                </a:solidFill>
                <a:latin typeface="Arial" panose="020B0604020202020204" pitchFamily="34" charset="0"/>
              </a:rPr>
              <a:t>错</a:t>
            </a:r>
          </a:p>
        </p:txBody>
      </p:sp>
      <p:sp>
        <p:nvSpPr>
          <p:cNvPr id="66573" name="Text Box 55"/>
          <p:cNvSpPr txBox="1">
            <a:spLocks noChangeArrowheads="1"/>
          </p:cNvSpPr>
          <p:nvPr/>
        </p:nvSpPr>
        <p:spPr bwMode="auto">
          <a:xfrm>
            <a:off x="5603559" y="5638801"/>
            <a:ext cx="49244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b="0">
                <a:solidFill>
                  <a:srgbClr val="FF0000"/>
                </a:solidFill>
                <a:latin typeface="Arial" panose="020B0604020202020204" pitchFamily="34" charset="0"/>
              </a:rPr>
              <a:t>错</a:t>
            </a:r>
          </a:p>
        </p:txBody>
      </p:sp>
      <p:sp>
        <p:nvSpPr>
          <p:cNvPr id="66574" name="Text Box 56"/>
          <p:cNvSpPr txBox="1">
            <a:spLocks noChangeArrowheads="1"/>
          </p:cNvSpPr>
          <p:nvPr/>
        </p:nvSpPr>
        <p:spPr bwMode="auto">
          <a:xfrm>
            <a:off x="9067800" y="5638801"/>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b="0">
                <a:solidFill>
                  <a:srgbClr val="FF0000"/>
                </a:solidFill>
                <a:latin typeface="Arial" panose="020B0604020202020204" pitchFamily="34" charset="0"/>
              </a:rPr>
              <a:t>错</a:t>
            </a:r>
          </a:p>
        </p:txBody>
      </p:sp>
      <p:sp>
        <p:nvSpPr>
          <p:cNvPr id="66575" name="Text Box 57"/>
          <p:cNvSpPr txBox="1">
            <a:spLocks noChangeArrowheads="1"/>
          </p:cNvSpPr>
          <p:nvPr/>
        </p:nvSpPr>
        <p:spPr bwMode="auto">
          <a:xfrm>
            <a:off x="3962400" y="3581401"/>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r>
              <a:rPr lang="zh-CN" altLang="en-US" b="0">
                <a:solidFill>
                  <a:schemeClr val="bg1"/>
                </a:solidFill>
                <a:latin typeface="Arial" panose="020B0604020202020204" pitchFamily="34" charset="0"/>
              </a:rPr>
              <a:t>圆润、光滑</a:t>
            </a:r>
          </a:p>
        </p:txBody>
      </p:sp>
      <p:sp>
        <p:nvSpPr>
          <p:cNvPr id="472123" name="AutoShape 59"/>
          <p:cNvSpPr>
            <a:spLocks noChangeArrowheads="1"/>
          </p:cNvSpPr>
          <p:nvPr/>
        </p:nvSpPr>
        <p:spPr bwMode="gray">
          <a:xfrm>
            <a:off x="1992314" y="1989138"/>
            <a:ext cx="757237" cy="2843212"/>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焊</a:t>
            </a:r>
          </a:p>
          <a:p>
            <a:pPr algn="ctr">
              <a:defRPr/>
            </a:pPr>
            <a:r>
              <a:rPr lang="zh-CN" altLang="en-US" sz="2800">
                <a:solidFill>
                  <a:schemeClr val="bg1"/>
                </a:solidFill>
                <a:latin typeface="幼圆" pitchFamily="49" charset="-122"/>
                <a:ea typeface="幼圆" pitchFamily="49" charset="-122"/>
              </a:rPr>
              <a:t>接</a:t>
            </a:r>
          </a:p>
          <a:p>
            <a:pPr algn="ctr">
              <a:defRPr/>
            </a:pPr>
            <a:r>
              <a:rPr lang="zh-CN" altLang="en-US" sz="2800">
                <a:solidFill>
                  <a:schemeClr val="bg1"/>
                </a:solidFill>
                <a:latin typeface="幼圆" pitchFamily="49" charset="-122"/>
                <a:ea typeface="幼圆" pitchFamily="49" charset="-122"/>
              </a:rPr>
              <a:t>质</a:t>
            </a:r>
          </a:p>
          <a:p>
            <a:pPr algn="ctr">
              <a:defRPr/>
            </a:pPr>
            <a:r>
              <a:rPr lang="zh-CN" altLang="en-US" sz="2800">
                <a:solidFill>
                  <a:schemeClr val="bg1"/>
                </a:solidFill>
                <a:latin typeface="幼圆" pitchFamily="49" charset="-122"/>
                <a:ea typeface="幼圆" pitchFamily="49" charset="-122"/>
              </a:rPr>
              <a:t>量</a:t>
            </a:r>
          </a:p>
          <a:p>
            <a:pPr algn="ctr">
              <a:defRPr/>
            </a:pPr>
            <a:r>
              <a:rPr lang="zh-CN" altLang="en-US" sz="2800">
                <a:solidFill>
                  <a:schemeClr val="bg1"/>
                </a:solidFill>
                <a:latin typeface="幼圆" pitchFamily="49" charset="-122"/>
                <a:ea typeface="幼圆" pitchFamily="49" charset="-122"/>
              </a:rPr>
              <a:t>评</a:t>
            </a:r>
          </a:p>
          <a:p>
            <a:pPr algn="ctr">
              <a:defRPr/>
            </a:pPr>
            <a:r>
              <a:rPr lang="zh-CN" altLang="en-US" sz="2800">
                <a:solidFill>
                  <a:schemeClr val="bg1"/>
                </a:solidFill>
                <a:latin typeface="幼圆" pitchFamily="49" charset="-122"/>
                <a:ea typeface="幼圆" pitchFamily="49" charset="-122"/>
              </a:rPr>
              <a:t>定</a:t>
            </a:r>
          </a:p>
        </p:txBody>
      </p:sp>
      <p:sp>
        <p:nvSpPr>
          <p:cNvPr id="66577" name="Rectangle 61"/>
          <p:cNvSpPr>
            <a:spLocks noGrp="1" noChangeArrowheads="1"/>
          </p:cNvSpPr>
          <p:nvPr>
            <p:ph type="title"/>
          </p:nvPr>
        </p:nvSpPr>
        <p:spPr>
          <a:xfrm>
            <a:off x="2819400" y="381001"/>
            <a:ext cx="7239000" cy="563563"/>
          </a:xfrm>
          <a:noFill/>
        </p:spPr>
        <p:txBody>
          <a:bodyPr>
            <a:normAutofit fontScale="90000"/>
          </a:bodyPr>
          <a:lstStyle/>
          <a:p>
            <a:pPr eaLnBrk="1" hangingPunct="1"/>
            <a:r>
              <a:rPr lang="zh-CN" altLang="en-US" b="1" smtClean="0">
                <a:ea typeface="宋体" panose="02010600030101010101" pitchFamily="2" charset="-122"/>
              </a:rPr>
              <a:t>手工焊接技术介绍</a:t>
            </a:r>
          </a:p>
        </p:txBody>
      </p:sp>
    </p:spTree>
    <p:extLst>
      <p:ext uri="{BB962C8B-B14F-4D97-AF65-F5344CB8AC3E}">
        <p14:creationId xmlns:p14="http://schemas.microsoft.com/office/powerpoint/2010/main" val="422702476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12909" y="2321324"/>
            <a:ext cx="9071714" cy="2416046"/>
          </a:xfrm>
          <a:prstGeom prst="rect">
            <a:avLst/>
          </a:prstGeom>
          <a:noFill/>
        </p:spPr>
        <p:txBody>
          <a:bodyPr wrap="none" lIns="91440" tIns="45720" rIns="91440" bIns="45720">
            <a:spAutoFit/>
          </a:bodyPr>
          <a:lstStyle/>
          <a:p>
            <a:pPr algn="ctr"/>
            <a:r>
              <a:rPr lang="zh-CN" altLang="en-US" sz="11500" b="1" dirty="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表面贴装</a:t>
            </a:r>
            <a:r>
              <a:rPr lang="zh-CN" altLang="en-US" sz="11500" b="1" dirty="0" smtClean="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技术</a:t>
            </a:r>
            <a:endParaRPr lang="en-US" altLang="zh-CN" sz="11500" b="1" dirty="0" smtClean="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endParaRPr>
          </a:p>
          <a:p>
            <a:pPr algn="ctr"/>
            <a:r>
              <a:rPr lang="zh-CN" altLang="en-US" sz="3600" b="1" dirty="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a:t>
            </a:r>
            <a:r>
              <a:rPr lang="en-US" altLang="zh-CN" sz="3600" b="1" dirty="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Surface Mount </a:t>
            </a:r>
            <a:r>
              <a:rPr lang="en-US" altLang="zh-CN" sz="3600" b="1" dirty="0" smtClean="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Technology</a:t>
            </a:r>
            <a:r>
              <a:rPr lang="zh-CN" altLang="en-US" sz="3600" b="1" dirty="0" smtClean="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 </a:t>
            </a:r>
            <a:r>
              <a:rPr lang="en-US" altLang="zh-CN" sz="3600" b="1" dirty="0" smtClean="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SMT</a:t>
            </a:r>
            <a:r>
              <a:rPr lang="zh-CN" altLang="en-US" sz="3600" b="1" dirty="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a:t>
            </a:r>
          </a:p>
        </p:txBody>
      </p:sp>
    </p:spTree>
    <p:extLst>
      <p:ext uri="{BB962C8B-B14F-4D97-AF65-F5344CB8AC3E}">
        <p14:creationId xmlns:p14="http://schemas.microsoft.com/office/powerpoint/2010/main" val="23722559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819400" y="381001"/>
            <a:ext cx="6408738" cy="563563"/>
          </a:xfrm>
        </p:spPr>
        <p:txBody>
          <a:bodyPr>
            <a:normAutofit fontScale="90000"/>
          </a:bodyPr>
          <a:lstStyle/>
          <a:p>
            <a:pPr eaLnBrk="1" hangingPunct="1"/>
            <a:r>
              <a:rPr lang="zh-CN" altLang="en-US" smtClean="0">
                <a:ea typeface="华文中宋" panose="02010600040101010101" pitchFamily="2" charset="-122"/>
              </a:rPr>
              <a:t>教 学 安 排</a:t>
            </a:r>
          </a:p>
        </p:txBody>
      </p:sp>
      <p:pic>
        <p:nvPicPr>
          <p:cNvPr id="9219" name="Picture 9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364" y="1170974"/>
            <a:ext cx="9048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 Box 987"/>
          <p:cNvSpPr txBox="1">
            <a:spLocks noChangeArrowheads="1"/>
          </p:cNvSpPr>
          <p:nvPr/>
        </p:nvSpPr>
        <p:spPr bwMode="gray">
          <a:xfrm>
            <a:off x="2670998" y="1412712"/>
            <a:ext cx="7404591" cy="457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marL="539750" indent="-363538">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nSpc>
                <a:spcPct val="130000"/>
              </a:lnSpc>
              <a:buFontTx/>
              <a:buChar char="•"/>
            </a:pPr>
            <a:r>
              <a:rPr kumimoji="1" lang="zh-CN" altLang="en-US" sz="2800" dirty="0"/>
              <a:t>集中上课</a:t>
            </a:r>
          </a:p>
          <a:p>
            <a:pPr>
              <a:lnSpc>
                <a:spcPct val="130000"/>
              </a:lnSpc>
              <a:buFontTx/>
              <a:buChar char="•"/>
            </a:pPr>
            <a:r>
              <a:rPr kumimoji="1" lang="zh-CN" altLang="en-US" sz="2800" dirty="0" smtClean="0"/>
              <a:t>发练习</a:t>
            </a:r>
            <a:r>
              <a:rPr kumimoji="1" lang="zh-CN" altLang="en-US" sz="2800" dirty="0"/>
              <a:t>用</a:t>
            </a:r>
            <a:r>
              <a:rPr kumimoji="1" lang="zh-CN" altLang="en-US" sz="2800" dirty="0" smtClean="0"/>
              <a:t>元件</a:t>
            </a:r>
            <a:r>
              <a:rPr kumimoji="1" lang="zh-CN" altLang="en-US" sz="2800" dirty="0"/>
              <a:t>，焊接练习。</a:t>
            </a:r>
          </a:p>
          <a:p>
            <a:pPr>
              <a:lnSpc>
                <a:spcPct val="130000"/>
              </a:lnSpc>
              <a:buFontTx/>
              <a:buChar char="•"/>
            </a:pPr>
            <a:r>
              <a:rPr kumimoji="1" lang="zh-CN" altLang="en-US" sz="2800" dirty="0"/>
              <a:t>清点万用表元件，焊接装配万用表。</a:t>
            </a:r>
          </a:p>
          <a:p>
            <a:pPr>
              <a:lnSpc>
                <a:spcPct val="130000"/>
              </a:lnSpc>
              <a:buFontTx/>
              <a:buChar char="•"/>
            </a:pPr>
            <a:r>
              <a:rPr kumimoji="1" lang="zh-CN" altLang="en-US" sz="2800" dirty="0"/>
              <a:t>焊接装配万用表，校验万用表</a:t>
            </a:r>
            <a:r>
              <a:rPr kumimoji="1" lang="zh-CN" altLang="en-US" sz="2800" dirty="0" smtClean="0"/>
              <a:t>。</a:t>
            </a:r>
            <a:endParaRPr kumimoji="1" lang="en-US" altLang="zh-CN" sz="2800" dirty="0" smtClean="0"/>
          </a:p>
          <a:p>
            <a:pPr>
              <a:lnSpc>
                <a:spcPct val="130000"/>
              </a:lnSpc>
              <a:buFontTx/>
              <a:buChar char="•"/>
            </a:pPr>
            <a:r>
              <a:rPr kumimoji="1" lang="zh-CN" altLang="en-US" sz="2800" dirty="0"/>
              <a:t>表面贴装技术（</a:t>
            </a:r>
            <a:r>
              <a:rPr kumimoji="1" lang="en-US" altLang="zh-CN" sz="2800" dirty="0"/>
              <a:t>SMT</a:t>
            </a:r>
            <a:r>
              <a:rPr kumimoji="1" lang="zh-CN" altLang="en-US" sz="2800" dirty="0" smtClean="0"/>
              <a:t>）实训演示</a:t>
            </a:r>
            <a:endParaRPr kumimoji="1" lang="zh-CN" altLang="en-US" sz="2800" dirty="0"/>
          </a:p>
          <a:p>
            <a:pPr>
              <a:lnSpc>
                <a:spcPct val="130000"/>
              </a:lnSpc>
              <a:buFontTx/>
              <a:buChar char="•"/>
            </a:pPr>
            <a:r>
              <a:rPr kumimoji="1" lang="zh-CN" altLang="en-US" sz="2800" dirty="0"/>
              <a:t>印刷电路板</a:t>
            </a:r>
            <a:r>
              <a:rPr kumimoji="1" lang="en-US" altLang="zh-CN" sz="2800" dirty="0"/>
              <a:t>PCB</a:t>
            </a:r>
            <a:r>
              <a:rPr kumimoji="1" lang="zh-CN" altLang="en-US" sz="2800" dirty="0"/>
              <a:t>上机，地点时间另行安排。</a:t>
            </a:r>
          </a:p>
          <a:p>
            <a:pPr>
              <a:lnSpc>
                <a:spcPct val="130000"/>
              </a:lnSpc>
              <a:buFontTx/>
              <a:buChar char="•"/>
            </a:pPr>
            <a:r>
              <a:rPr kumimoji="1" lang="zh-CN" altLang="en-US" sz="2800" dirty="0"/>
              <a:t>写实习报告</a:t>
            </a:r>
          </a:p>
          <a:p>
            <a:pPr>
              <a:lnSpc>
                <a:spcPct val="130000"/>
              </a:lnSpc>
              <a:buFontTx/>
              <a:buChar char="•"/>
            </a:pPr>
            <a:r>
              <a:rPr kumimoji="1" lang="zh-CN" altLang="en-US" sz="2800" dirty="0"/>
              <a:t>交报告、讲评、打扫实验室卫生。</a:t>
            </a:r>
          </a:p>
        </p:txBody>
      </p:sp>
    </p:spTree>
    <p:extLst>
      <p:ext uri="{BB962C8B-B14F-4D97-AF65-F5344CB8AC3E}">
        <p14:creationId xmlns:p14="http://schemas.microsoft.com/office/powerpoint/2010/main" val="6154293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382788" y="1558278"/>
            <a:ext cx="3737532" cy="3536440"/>
          </a:xfrm>
          <a:prstGeom prst="rect">
            <a:avLst/>
          </a:prstGeom>
        </p:spPr>
      </p:pic>
      <p:pic>
        <p:nvPicPr>
          <p:cNvPr id="5" name="Picture 4" descr="DSCN31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554" y="1558278"/>
            <a:ext cx="4718488" cy="3538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189496" y="5530550"/>
            <a:ext cx="5347939" cy="369332"/>
          </a:xfrm>
          <a:prstGeom prst="rect">
            <a:avLst/>
          </a:prstGeom>
        </p:spPr>
        <p:txBody>
          <a:bodyPr wrap="none">
            <a:spAutoFit/>
          </a:bodyPr>
          <a:lstStyle/>
          <a:p>
            <a:r>
              <a:rPr lang="zh-CN" altLang="en-US" b="1" dirty="0"/>
              <a:t>通孔插装技术（</a:t>
            </a:r>
            <a:r>
              <a:rPr lang="en-US" altLang="zh-CN" b="1" dirty="0"/>
              <a:t>Through Hole Technology, THT</a:t>
            </a:r>
            <a:r>
              <a:rPr lang="zh-CN" altLang="en-US" b="1" dirty="0"/>
              <a:t>）</a:t>
            </a:r>
            <a:endParaRPr lang="en-US" altLang="zh-CN" b="1" dirty="0"/>
          </a:p>
        </p:txBody>
      </p:sp>
      <p:sp>
        <p:nvSpPr>
          <p:cNvPr id="7" name="矩形 6"/>
          <p:cNvSpPr/>
          <p:nvPr/>
        </p:nvSpPr>
        <p:spPr>
          <a:xfrm>
            <a:off x="6684579" y="5530550"/>
            <a:ext cx="5596404" cy="369332"/>
          </a:xfrm>
          <a:prstGeom prst="rect">
            <a:avLst/>
          </a:prstGeom>
        </p:spPr>
        <p:txBody>
          <a:bodyPr wrap="none">
            <a:spAutoFit/>
          </a:bodyPr>
          <a:lstStyle/>
          <a:p>
            <a:r>
              <a:rPr lang="zh-CN" altLang="en-US" b="1" dirty="0"/>
              <a:t>表面贴装技术（</a:t>
            </a:r>
            <a:r>
              <a:rPr lang="en-US" altLang="zh-CN" b="1" dirty="0"/>
              <a:t>Surface Mount Technology, SMT</a:t>
            </a:r>
            <a:r>
              <a:rPr lang="zh-CN" altLang="en-US" b="1" dirty="0"/>
              <a:t>）</a:t>
            </a:r>
          </a:p>
        </p:txBody>
      </p:sp>
    </p:spTree>
    <p:extLst>
      <p:ext uri="{BB962C8B-B14F-4D97-AF65-F5344CB8AC3E}">
        <p14:creationId xmlns:p14="http://schemas.microsoft.com/office/powerpoint/2010/main" val="12524464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89212" y="1828801"/>
            <a:ext cx="8915400" cy="4372302"/>
          </a:xfrm>
        </p:spPr>
        <p:txBody>
          <a:bodyPr>
            <a:normAutofit lnSpcReduction="10000"/>
          </a:bodyPr>
          <a:lstStyle/>
          <a:p>
            <a:r>
              <a:rPr lang="zh-CN" altLang="en-US" dirty="0" smtClean="0"/>
              <a:t>产品零件密度提高</a:t>
            </a:r>
            <a:endParaRPr lang="en-US" altLang="zh-CN" dirty="0" smtClean="0"/>
          </a:p>
          <a:p>
            <a:r>
              <a:rPr lang="zh-CN" altLang="en-US" dirty="0" smtClean="0"/>
              <a:t>零件集成度提高，功能更全面</a:t>
            </a:r>
            <a:endParaRPr lang="en-US" altLang="zh-CN" dirty="0" smtClean="0"/>
          </a:p>
          <a:p>
            <a:r>
              <a:rPr lang="zh-CN" altLang="en-US" dirty="0" smtClean="0"/>
              <a:t>可使用多引脚零件</a:t>
            </a:r>
            <a:endParaRPr lang="en-US" altLang="zh-CN" dirty="0" smtClean="0"/>
          </a:p>
          <a:p>
            <a:r>
              <a:rPr lang="zh-CN" altLang="en-US" dirty="0" smtClean="0"/>
              <a:t>零件引脚及接线短，可提高传输速度</a:t>
            </a:r>
            <a:endParaRPr lang="en-US" altLang="zh-CN" dirty="0" smtClean="0"/>
          </a:p>
          <a:p>
            <a:r>
              <a:rPr lang="zh-CN" altLang="en-US" dirty="0" smtClean="0"/>
              <a:t>组装前不需要零件引脚成型等准备工作</a:t>
            </a:r>
            <a:endParaRPr lang="en-US" altLang="zh-CN" dirty="0" smtClean="0"/>
          </a:p>
          <a:p>
            <a:r>
              <a:rPr lang="zh-CN" altLang="en-US" dirty="0" smtClean="0"/>
              <a:t>减少零件存储空间</a:t>
            </a:r>
            <a:endParaRPr lang="en-US" altLang="zh-CN" dirty="0" smtClean="0"/>
          </a:p>
          <a:p>
            <a:r>
              <a:rPr lang="zh-CN" altLang="en-US" dirty="0" smtClean="0"/>
              <a:t>具备自动化生产能力，效率高，质量好</a:t>
            </a:r>
            <a:endParaRPr lang="en-US" altLang="zh-CN" dirty="0" smtClean="0"/>
          </a:p>
          <a:p>
            <a:r>
              <a:rPr lang="zh-CN" altLang="en-US" dirty="0" smtClean="0"/>
              <a:t>总成本降低</a:t>
            </a:r>
            <a:endParaRPr lang="en-US" altLang="zh-CN" dirty="0" smtClean="0"/>
          </a:p>
          <a:p>
            <a:r>
              <a:rPr lang="zh-CN" altLang="en-US" dirty="0" smtClean="0"/>
              <a:t>产品抗干扰能力强</a:t>
            </a:r>
            <a:endParaRPr lang="en-US" altLang="zh-CN" dirty="0" smtClean="0"/>
          </a:p>
          <a:p>
            <a:r>
              <a:rPr lang="zh-CN" altLang="en-US" dirty="0" smtClean="0"/>
              <a:t>产品具有抗震功能</a:t>
            </a:r>
            <a:endParaRPr lang="zh-CN" altLang="en-US" dirty="0"/>
          </a:p>
        </p:txBody>
      </p:sp>
      <p:sp>
        <p:nvSpPr>
          <p:cNvPr id="2" name="标题 1"/>
          <p:cNvSpPr>
            <a:spLocks noGrp="1"/>
          </p:cNvSpPr>
          <p:nvPr>
            <p:ph type="title"/>
          </p:nvPr>
        </p:nvSpPr>
        <p:spPr/>
        <p:txBody>
          <a:bodyPr/>
          <a:lstStyle/>
          <a:p>
            <a:r>
              <a:rPr lang="zh-CN" altLang="en-US" dirty="0" smtClean="0"/>
              <a:t>表面贴装优点</a:t>
            </a:r>
            <a:endParaRPr lang="zh-CN" altLang="en-US" dirty="0"/>
          </a:p>
        </p:txBody>
      </p:sp>
    </p:spTree>
    <p:extLst>
      <p:ext uri="{BB962C8B-B14F-4D97-AF65-F5344CB8AC3E}">
        <p14:creationId xmlns:p14="http://schemas.microsoft.com/office/powerpoint/2010/main" val="31677242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表面贴</a:t>
            </a:r>
            <a:r>
              <a:rPr lang="zh-CN" altLang="en-US" dirty="0" smtClean="0"/>
              <a:t>装流水线</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617" y="2072724"/>
            <a:ext cx="1690852" cy="225446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208" y="2041633"/>
            <a:ext cx="1720412" cy="229388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340" y="2081046"/>
            <a:ext cx="1690852" cy="225446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9202" y="2089366"/>
            <a:ext cx="1678370" cy="2237827"/>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5050" y="2005282"/>
            <a:ext cx="1804495" cy="2405993"/>
          </a:xfrm>
          <a:prstGeom prst="rect">
            <a:avLst/>
          </a:prstGeom>
        </p:spPr>
      </p:pic>
      <p:sp>
        <p:nvSpPr>
          <p:cNvPr id="9" name="文本框 8"/>
          <p:cNvSpPr txBox="1"/>
          <p:nvPr/>
        </p:nvSpPr>
        <p:spPr>
          <a:xfrm>
            <a:off x="1598398" y="4438416"/>
            <a:ext cx="1338828" cy="369332"/>
          </a:xfrm>
          <a:prstGeom prst="rect">
            <a:avLst/>
          </a:prstGeom>
          <a:noFill/>
        </p:spPr>
        <p:txBody>
          <a:bodyPr wrap="none" rtlCol="0">
            <a:spAutoFit/>
          </a:bodyPr>
          <a:lstStyle/>
          <a:p>
            <a:r>
              <a:rPr lang="zh-CN" altLang="en-US" b="1" dirty="0" smtClean="0"/>
              <a:t>锡膏印刷机</a:t>
            </a:r>
            <a:endParaRPr lang="zh-CN" altLang="en-US" b="1" dirty="0"/>
          </a:p>
        </p:txBody>
      </p:sp>
      <p:sp>
        <p:nvSpPr>
          <p:cNvPr id="10" name="文本框 9"/>
          <p:cNvSpPr txBox="1"/>
          <p:nvPr/>
        </p:nvSpPr>
        <p:spPr>
          <a:xfrm>
            <a:off x="3835936" y="4438416"/>
            <a:ext cx="877163" cy="369332"/>
          </a:xfrm>
          <a:prstGeom prst="rect">
            <a:avLst/>
          </a:prstGeom>
          <a:noFill/>
        </p:spPr>
        <p:txBody>
          <a:bodyPr wrap="none" rtlCol="0">
            <a:spAutoFit/>
          </a:bodyPr>
          <a:lstStyle/>
          <a:p>
            <a:r>
              <a:rPr lang="zh-CN" altLang="en-US" b="1" dirty="0" smtClean="0"/>
              <a:t>接驳台</a:t>
            </a:r>
            <a:endParaRPr lang="zh-CN" altLang="en-US" b="1" dirty="0"/>
          </a:p>
        </p:txBody>
      </p:sp>
      <p:sp>
        <p:nvSpPr>
          <p:cNvPr id="11" name="文本框 10"/>
          <p:cNvSpPr txBox="1"/>
          <p:nvPr/>
        </p:nvSpPr>
        <p:spPr>
          <a:xfrm>
            <a:off x="8038442" y="4438416"/>
            <a:ext cx="877163" cy="369332"/>
          </a:xfrm>
          <a:prstGeom prst="rect">
            <a:avLst/>
          </a:prstGeom>
          <a:noFill/>
        </p:spPr>
        <p:txBody>
          <a:bodyPr wrap="none" rtlCol="0">
            <a:spAutoFit/>
          </a:bodyPr>
          <a:lstStyle/>
          <a:p>
            <a:r>
              <a:rPr lang="zh-CN" altLang="en-US" b="1" dirty="0" smtClean="0"/>
              <a:t>接驳台</a:t>
            </a:r>
            <a:endParaRPr lang="zh-CN" altLang="en-US" b="1" dirty="0"/>
          </a:p>
        </p:txBody>
      </p:sp>
      <p:sp>
        <p:nvSpPr>
          <p:cNvPr id="12" name="文本框 11"/>
          <p:cNvSpPr txBox="1"/>
          <p:nvPr/>
        </p:nvSpPr>
        <p:spPr>
          <a:xfrm>
            <a:off x="5768532" y="4438416"/>
            <a:ext cx="1569660" cy="369332"/>
          </a:xfrm>
          <a:prstGeom prst="rect">
            <a:avLst/>
          </a:prstGeom>
          <a:noFill/>
        </p:spPr>
        <p:txBody>
          <a:bodyPr wrap="none" rtlCol="0">
            <a:spAutoFit/>
          </a:bodyPr>
          <a:lstStyle/>
          <a:p>
            <a:r>
              <a:rPr lang="zh-CN" altLang="en-US" b="1" dirty="0" smtClean="0"/>
              <a:t>全自动贴片机</a:t>
            </a:r>
            <a:endParaRPr lang="zh-CN" altLang="en-US" b="1" dirty="0"/>
          </a:p>
        </p:txBody>
      </p:sp>
      <p:sp>
        <p:nvSpPr>
          <p:cNvPr id="13" name="文本框 12"/>
          <p:cNvSpPr txBox="1"/>
          <p:nvPr/>
        </p:nvSpPr>
        <p:spPr>
          <a:xfrm>
            <a:off x="10256125" y="4438416"/>
            <a:ext cx="1338828" cy="369332"/>
          </a:xfrm>
          <a:prstGeom prst="rect">
            <a:avLst/>
          </a:prstGeom>
          <a:noFill/>
        </p:spPr>
        <p:txBody>
          <a:bodyPr wrap="none" rtlCol="0">
            <a:spAutoFit/>
          </a:bodyPr>
          <a:lstStyle/>
          <a:p>
            <a:r>
              <a:rPr lang="zh-CN" altLang="en-US" b="1" dirty="0" smtClean="0"/>
              <a:t>无铅回流焊</a:t>
            </a:r>
            <a:endParaRPr lang="zh-CN" altLang="en-US" b="1" dirty="0"/>
          </a:p>
        </p:txBody>
      </p:sp>
    </p:spTree>
    <p:extLst>
      <p:ext uri="{BB962C8B-B14F-4D97-AF65-F5344CB8AC3E}">
        <p14:creationId xmlns:p14="http://schemas.microsoft.com/office/powerpoint/2010/main" val="10537138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锡膏印刷机</a:t>
            </a:r>
            <a:endParaRPr lang="zh-CN" altLang="en-US" dirty="0"/>
          </a:p>
        </p:txBody>
      </p:sp>
      <p:pic>
        <p:nvPicPr>
          <p:cNvPr id="1026" name="Picture 2" descr="https://timgsa.baidu.com/timg?image&amp;quality=80&amp;size=b9999_10000&amp;sec=1519727117651&amp;di=c17b38e2f5d0db8a5dbbe9079bf70ea5&amp;imgtype=0&amp;src=http%3A%2F%2Fimg.fht360.com%2Fproduct_net%2F20140521%2Fb35c312aaa3f23eb3c85a660f2ab47d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2182" y="1770132"/>
            <a:ext cx="4584591" cy="3306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19727188981&amp;di=01c60486758a8797ecc2b4aeeb994e4c&amp;imgtype=0&amp;src=http%3A%2F%2Fimg008.hc360.cn%2Fm7%2FM0C%2F75%2FD5%2FwKhQpFUVDmeEB8yzAAAAACyZbE08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079" y="1783742"/>
            <a:ext cx="3279415" cy="327941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321269" y="5327275"/>
            <a:ext cx="646331" cy="369332"/>
          </a:xfrm>
          <a:prstGeom prst="rect">
            <a:avLst/>
          </a:prstGeom>
          <a:noFill/>
        </p:spPr>
        <p:txBody>
          <a:bodyPr wrap="none" rtlCol="0">
            <a:spAutoFit/>
          </a:bodyPr>
          <a:lstStyle/>
          <a:p>
            <a:r>
              <a:rPr lang="zh-CN" altLang="en-US" b="1" dirty="0" smtClean="0"/>
              <a:t>锡膏</a:t>
            </a:r>
            <a:endParaRPr lang="zh-CN" altLang="en-US" b="1" dirty="0"/>
          </a:p>
        </p:txBody>
      </p:sp>
      <p:sp>
        <p:nvSpPr>
          <p:cNvPr id="7" name="文本框 6"/>
          <p:cNvSpPr txBox="1"/>
          <p:nvPr/>
        </p:nvSpPr>
        <p:spPr>
          <a:xfrm>
            <a:off x="8144477" y="5327275"/>
            <a:ext cx="646331" cy="369332"/>
          </a:xfrm>
          <a:prstGeom prst="rect">
            <a:avLst/>
          </a:prstGeom>
          <a:noFill/>
        </p:spPr>
        <p:txBody>
          <a:bodyPr wrap="none" rtlCol="0">
            <a:spAutoFit/>
          </a:bodyPr>
          <a:lstStyle/>
          <a:p>
            <a:r>
              <a:rPr lang="zh-CN" altLang="en-US" b="1" dirty="0" smtClean="0"/>
              <a:t>钢网</a:t>
            </a:r>
            <a:endParaRPr lang="zh-CN" altLang="en-US" b="1" dirty="0"/>
          </a:p>
        </p:txBody>
      </p:sp>
    </p:spTree>
    <p:extLst>
      <p:ext uri="{BB962C8B-B14F-4D97-AF65-F5344CB8AC3E}">
        <p14:creationId xmlns:p14="http://schemas.microsoft.com/office/powerpoint/2010/main" val="25498540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627" name="Group 59"/>
          <p:cNvGrpSpPr>
            <a:grpSpLocks/>
          </p:cNvGrpSpPr>
          <p:nvPr/>
        </p:nvGrpSpPr>
        <p:grpSpPr bwMode="auto">
          <a:xfrm>
            <a:off x="1485900" y="1412875"/>
            <a:ext cx="9361488" cy="5018088"/>
            <a:chOff x="216" y="890"/>
            <a:chExt cx="5897" cy="3161"/>
          </a:xfrm>
        </p:grpSpPr>
        <p:pic>
          <p:nvPicPr>
            <p:cNvPr id="109590" name="Picture 22" descr="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 y="1253"/>
              <a:ext cx="3305" cy="2747"/>
            </a:xfrm>
            <a:prstGeom prst="rect">
              <a:avLst/>
            </a:prstGeom>
            <a:noFill/>
            <a:extLst>
              <a:ext uri="{909E8E84-426E-40DD-AFC4-6F175D3DCCD1}">
                <a14:hiddenFill xmlns:a14="http://schemas.microsoft.com/office/drawing/2010/main">
                  <a:solidFill>
                    <a:srgbClr val="FFFFFF"/>
                  </a:solidFill>
                </a14:hiddenFill>
              </a:ext>
            </a:extLst>
          </p:spPr>
        </p:pic>
        <p:grpSp>
          <p:nvGrpSpPr>
            <p:cNvPr id="109617" name="Group 49"/>
            <p:cNvGrpSpPr>
              <a:grpSpLocks/>
            </p:cNvGrpSpPr>
            <p:nvPr/>
          </p:nvGrpSpPr>
          <p:grpSpPr bwMode="auto">
            <a:xfrm>
              <a:off x="4480" y="2523"/>
              <a:ext cx="1407" cy="260"/>
              <a:chOff x="4390" y="2296"/>
              <a:chExt cx="1407" cy="260"/>
            </a:xfrm>
          </p:grpSpPr>
          <p:sp>
            <p:nvSpPr>
              <p:cNvPr id="109578" name="Text Box 10"/>
              <p:cNvSpPr txBox="1">
                <a:spLocks noChangeArrowheads="1"/>
              </p:cNvSpPr>
              <p:nvPr/>
            </p:nvSpPr>
            <p:spPr bwMode="auto">
              <a:xfrm>
                <a:off x="4980" y="2343"/>
                <a:ext cx="817" cy="213"/>
              </a:xfrm>
              <a:prstGeom prst="rect">
                <a:avLst/>
              </a:prstGeom>
              <a:solidFill>
                <a:schemeClr val="bg1"/>
              </a:solidFill>
              <a:ln w="25400" algn="ctr">
                <a:solidFill>
                  <a:srgbClr val="5F5F5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000" b="1">
                    <a:solidFill>
                      <a:schemeClr val="tx1"/>
                    </a:solidFill>
                    <a:latin typeface="Arial" panose="020B0604020202020204" pitchFamily="34" charset="0"/>
                    <a:ea typeface="PMingLiU" panose="02020500000000000000" pitchFamily="18" charset="-120"/>
                  </a:defRPr>
                </a:lvl1pPr>
                <a:lvl2pPr marL="742950" indent="-285750">
                  <a:defRPr sz="2000" b="1">
                    <a:solidFill>
                      <a:schemeClr val="tx1"/>
                    </a:solidFill>
                    <a:latin typeface="Arial" panose="020B0604020202020204" pitchFamily="34" charset="0"/>
                    <a:ea typeface="PMingLiU" panose="02020500000000000000" pitchFamily="18" charset="-120"/>
                  </a:defRPr>
                </a:lvl2pPr>
                <a:lvl3pPr marL="1143000" indent="-228600">
                  <a:defRPr sz="2000" b="1">
                    <a:solidFill>
                      <a:schemeClr val="tx1"/>
                    </a:solidFill>
                    <a:latin typeface="Arial" panose="020B0604020202020204" pitchFamily="34" charset="0"/>
                    <a:ea typeface="PMingLiU" panose="02020500000000000000" pitchFamily="18" charset="-120"/>
                  </a:defRPr>
                </a:lvl3pPr>
                <a:lvl4pPr marL="1600200" indent="-228600">
                  <a:defRPr sz="2000" b="1">
                    <a:solidFill>
                      <a:schemeClr val="tx1"/>
                    </a:solidFill>
                    <a:latin typeface="Arial" panose="020B0604020202020204" pitchFamily="34" charset="0"/>
                    <a:ea typeface="PMingLiU" panose="02020500000000000000" pitchFamily="18" charset="-120"/>
                  </a:defRPr>
                </a:lvl4pPr>
                <a:lvl5pPr marL="2057400" indent="-228600">
                  <a:defRPr sz="2000" b="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9pPr>
              </a:lstStyle>
              <a:p>
                <a:pPr>
                  <a:spcBef>
                    <a:spcPct val="50000"/>
                  </a:spcBef>
                </a:pPr>
                <a:r>
                  <a:rPr lang="zh-CN" altLang="en-US" sz="1600">
                    <a:solidFill>
                      <a:schemeClr val="hlink"/>
                    </a:solidFill>
                    <a:ea typeface="宋体" panose="02010600030101010101" pitchFamily="2" charset="-122"/>
                  </a:rPr>
                  <a:t>键盘鼠标</a:t>
                </a:r>
              </a:p>
            </p:txBody>
          </p:sp>
          <p:sp>
            <p:nvSpPr>
              <p:cNvPr id="109579" name="Line 11"/>
              <p:cNvSpPr>
                <a:spLocks noChangeShapeType="1"/>
              </p:cNvSpPr>
              <p:nvPr/>
            </p:nvSpPr>
            <p:spPr bwMode="auto">
              <a:xfrm flipH="1" flipV="1">
                <a:off x="4390" y="2296"/>
                <a:ext cx="545" cy="138"/>
              </a:xfrm>
              <a:prstGeom prst="line">
                <a:avLst/>
              </a:prstGeom>
              <a:noFill/>
              <a:ln w="9525">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618" name="Group 50"/>
            <p:cNvGrpSpPr>
              <a:grpSpLocks/>
            </p:cNvGrpSpPr>
            <p:nvPr/>
          </p:nvGrpSpPr>
          <p:grpSpPr bwMode="auto">
            <a:xfrm>
              <a:off x="4253" y="3203"/>
              <a:ext cx="1634" cy="350"/>
              <a:chOff x="4163" y="2976"/>
              <a:chExt cx="1634" cy="350"/>
            </a:xfrm>
          </p:grpSpPr>
          <p:sp>
            <p:nvSpPr>
              <p:cNvPr id="109580" name="Text Box 12"/>
              <p:cNvSpPr txBox="1">
                <a:spLocks noChangeArrowheads="1"/>
              </p:cNvSpPr>
              <p:nvPr/>
            </p:nvSpPr>
            <p:spPr bwMode="auto">
              <a:xfrm>
                <a:off x="4980" y="3113"/>
                <a:ext cx="817" cy="213"/>
              </a:xfrm>
              <a:prstGeom prst="rect">
                <a:avLst/>
              </a:prstGeom>
              <a:solidFill>
                <a:schemeClr val="bg1"/>
              </a:solidFill>
              <a:ln w="25400" algn="ctr">
                <a:solidFill>
                  <a:srgbClr val="5F5F5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000" b="1">
                    <a:solidFill>
                      <a:schemeClr val="tx1"/>
                    </a:solidFill>
                    <a:latin typeface="Arial" panose="020B0604020202020204" pitchFamily="34" charset="0"/>
                    <a:ea typeface="PMingLiU" panose="02020500000000000000" pitchFamily="18" charset="-120"/>
                  </a:defRPr>
                </a:lvl1pPr>
                <a:lvl2pPr marL="742950" indent="-285750">
                  <a:defRPr sz="2000" b="1">
                    <a:solidFill>
                      <a:schemeClr val="tx1"/>
                    </a:solidFill>
                    <a:latin typeface="Arial" panose="020B0604020202020204" pitchFamily="34" charset="0"/>
                    <a:ea typeface="PMingLiU" panose="02020500000000000000" pitchFamily="18" charset="-120"/>
                  </a:defRPr>
                </a:lvl2pPr>
                <a:lvl3pPr marL="1143000" indent="-228600">
                  <a:defRPr sz="2000" b="1">
                    <a:solidFill>
                      <a:schemeClr val="tx1"/>
                    </a:solidFill>
                    <a:latin typeface="Arial" panose="020B0604020202020204" pitchFamily="34" charset="0"/>
                    <a:ea typeface="PMingLiU" panose="02020500000000000000" pitchFamily="18" charset="-120"/>
                  </a:defRPr>
                </a:lvl3pPr>
                <a:lvl4pPr marL="1600200" indent="-228600">
                  <a:defRPr sz="2000" b="1">
                    <a:solidFill>
                      <a:schemeClr val="tx1"/>
                    </a:solidFill>
                    <a:latin typeface="Arial" panose="020B0604020202020204" pitchFamily="34" charset="0"/>
                    <a:ea typeface="PMingLiU" panose="02020500000000000000" pitchFamily="18" charset="-120"/>
                  </a:defRPr>
                </a:lvl4pPr>
                <a:lvl5pPr marL="2057400" indent="-228600">
                  <a:defRPr sz="2000" b="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9pPr>
              </a:lstStyle>
              <a:p>
                <a:pPr>
                  <a:spcBef>
                    <a:spcPct val="50000"/>
                  </a:spcBef>
                </a:pPr>
                <a:r>
                  <a:rPr lang="zh-CN" altLang="en-US" sz="1600">
                    <a:solidFill>
                      <a:schemeClr val="hlink"/>
                    </a:solidFill>
                    <a:ea typeface="宋体" panose="02010600030101010101" pitchFamily="2" charset="-122"/>
                  </a:rPr>
                  <a:t>电源开关</a:t>
                </a:r>
              </a:p>
            </p:txBody>
          </p:sp>
          <p:sp>
            <p:nvSpPr>
              <p:cNvPr id="109581" name="Line 13"/>
              <p:cNvSpPr>
                <a:spLocks noChangeShapeType="1"/>
              </p:cNvSpPr>
              <p:nvPr/>
            </p:nvSpPr>
            <p:spPr bwMode="auto">
              <a:xfrm flipH="1" flipV="1">
                <a:off x="4163" y="2976"/>
                <a:ext cx="772" cy="228"/>
              </a:xfrm>
              <a:prstGeom prst="line">
                <a:avLst/>
              </a:prstGeom>
              <a:noFill/>
              <a:ln w="9525">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621" name="Group 53"/>
            <p:cNvGrpSpPr>
              <a:grpSpLocks/>
            </p:cNvGrpSpPr>
            <p:nvPr/>
          </p:nvGrpSpPr>
          <p:grpSpPr bwMode="auto">
            <a:xfrm>
              <a:off x="1305" y="3476"/>
              <a:ext cx="1361" cy="439"/>
              <a:chOff x="1215" y="3249"/>
              <a:chExt cx="1361" cy="439"/>
            </a:xfrm>
          </p:grpSpPr>
          <p:sp>
            <p:nvSpPr>
              <p:cNvPr id="109582" name="Line 14"/>
              <p:cNvSpPr>
                <a:spLocks noChangeShapeType="1"/>
              </p:cNvSpPr>
              <p:nvPr/>
            </p:nvSpPr>
            <p:spPr bwMode="auto">
              <a:xfrm flipV="1">
                <a:off x="1895" y="3249"/>
                <a:ext cx="681" cy="317"/>
              </a:xfrm>
              <a:prstGeom prst="line">
                <a:avLst/>
              </a:prstGeom>
              <a:noFill/>
              <a:ln w="9525">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3" name="Text Box 15"/>
              <p:cNvSpPr txBox="1">
                <a:spLocks noChangeArrowheads="1"/>
              </p:cNvSpPr>
              <p:nvPr/>
            </p:nvSpPr>
            <p:spPr bwMode="auto">
              <a:xfrm>
                <a:off x="1215" y="3475"/>
                <a:ext cx="817" cy="213"/>
              </a:xfrm>
              <a:prstGeom prst="rect">
                <a:avLst/>
              </a:prstGeom>
              <a:solidFill>
                <a:schemeClr val="bg1"/>
              </a:solidFill>
              <a:ln w="25400" algn="ctr">
                <a:solidFill>
                  <a:srgbClr val="5F5F5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000" b="1">
                    <a:solidFill>
                      <a:schemeClr val="tx1"/>
                    </a:solidFill>
                    <a:latin typeface="Arial" panose="020B0604020202020204" pitchFamily="34" charset="0"/>
                    <a:ea typeface="PMingLiU" panose="02020500000000000000" pitchFamily="18" charset="-120"/>
                  </a:defRPr>
                </a:lvl1pPr>
                <a:lvl2pPr marL="742950" indent="-285750">
                  <a:defRPr sz="2000" b="1">
                    <a:solidFill>
                      <a:schemeClr val="tx1"/>
                    </a:solidFill>
                    <a:latin typeface="Arial" panose="020B0604020202020204" pitchFamily="34" charset="0"/>
                    <a:ea typeface="PMingLiU" panose="02020500000000000000" pitchFamily="18" charset="-120"/>
                  </a:defRPr>
                </a:lvl2pPr>
                <a:lvl3pPr marL="1143000" indent="-228600">
                  <a:defRPr sz="2000" b="1">
                    <a:solidFill>
                      <a:schemeClr val="tx1"/>
                    </a:solidFill>
                    <a:latin typeface="Arial" panose="020B0604020202020204" pitchFamily="34" charset="0"/>
                    <a:ea typeface="PMingLiU" panose="02020500000000000000" pitchFamily="18" charset="-120"/>
                  </a:defRPr>
                </a:lvl3pPr>
                <a:lvl4pPr marL="1600200" indent="-228600">
                  <a:defRPr sz="2000" b="1">
                    <a:solidFill>
                      <a:schemeClr val="tx1"/>
                    </a:solidFill>
                    <a:latin typeface="Arial" panose="020B0604020202020204" pitchFamily="34" charset="0"/>
                    <a:ea typeface="PMingLiU" panose="02020500000000000000" pitchFamily="18" charset="-120"/>
                  </a:defRPr>
                </a:lvl4pPr>
                <a:lvl5pPr marL="2057400" indent="-228600">
                  <a:defRPr sz="2000" b="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9pPr>
              </a:lstStyle>
              <a:p>
                <a:pPr>
                  <a:spcBef>
                    <a:spcPct val="50000"/>
                  </a:spcBef>
                </a:pPr>
                <a:r>
                  <a:rPr lang="zh-CN" altLang="en-US" sz="1600">
                    <a:solidFill>
                      <a:schemeClr val="hlink"/>
                    </a:solidFill>
                    <a:ea typeface="宋体" panose="02010600030101010101" pitchFamily="2" charset="-122"/>
                  </a:rPr>
                  <a:t>气压表</a:t>
                </a:r>
              </a:p>
            </p:txBody>
          </p:sp>
        </p:grpSp>
        <p:grpSp>
          <p:nvGrpSpPr>
            <p:cNvPr id="109619" name="Group 51"/>
            <p:cNvGrpSpPr>
              <a:grpSpLocks/>
            </p:cNvGrpSpPr>
            <p:nvPr/>
          </p:nvGrpSpPr>
          <p:grpSpPr bwMode="auto">
            <a:xfrm>
              <a:off x="3437" y="2659"/>
              <a:ext cx="1542" cy="1392"/>
              <a:chOff x="3347" y="2432"/>
              <a:chExt cx="1542" cy="1392"/>
            </a:xfrm>
          </p:grpSpPr>
          <p:sp>
            <p:nvSpPr>
              <p:cNvPr id="109584" name="Text Box 16"/>
              <p:cNvSpPr txBox="1">
                <a:spLocks noChangeArrowheads="1"/>
              </p:cNvSpPr>
              <p:nvPr/>
            </p:nvSpPr>
            <p:spPr bwMode="auto">
              <a:xfrm>
                <a:off x="4254" y="3611"/>
                <a:ext cx="635" cy="213"/>
              </a:xfrm>
              <a:prstGeom prst="rect">
                <a:avLst/>
              </a:prstGeom>
              <a:solidFill>
                <a:schemeClr val="bg1"/>
              </a:solidFill>
              <a:ln w="25400" algn="ctr">
                <a:solidFill>
                  <a:srgbClr val="5F5F5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000" b="1">
                    <a:solidFill>
                      <a:schemeClr val="tx1"/>
                    </a:solidFill>
                    <a:latin typeface="Arial" panose="020B0604020202020204" pitchFamily="34" charset="0"/>
                    <a:ea typeface="PMingLiU" panose="02020500000000000000" pitchFamily="18" charset="-120"/>
                  </a:defRPr>
                </a:lvl1pPr>
                <a:lvl2pPr marL="742950" indent="-285750">
                  <a:defRPr sz="2000" b="1">
                    <a:solidFill>
                      <a:schemeClr val="tx1"/>
                    </a:solidFill>
                    <a:latin typeface="Arial" panose="020B0604020202020204" pitchFamily="34" charset="0"/>
                    <a:ea typeface="PMingLiU" panose="02020500000000000000" pitchFamily="18" charset="-120"/>
                  </a:defRPr>
                </a:lvl2pPr>
                <a:lvl3pPr marL="1143000" indent="-228600">
                  <a:defRPr sz="2000" b="1">
                    <a:solidFill>
                      <a:schemeClr val="tx1"/>
                    </a:solidFill>
                    <a:latin typeface="Arial" panose="020B0604020202020204" pitchFamily="34" charset="0"/>
                    <a:ea typeface="PMingLiU" panose="02020500000000000000" pitchFamily="18" charset="-120"/>
                  </a:defRPr>
                </a:lvl3pPr>
                <a:lvl4pPr marL="1600200" indent="-228600">
                  <a:defRPr sz="2000" b="1">
                    <a:solidFill>
                      <a:schemeClr val="tx1"/>
                    </a:solidFill>
                    <a:latin typeface="Arial" panose="020B0604020202020204" pitchFamily="34" charset="0"/>
                    <a:ea typeface="PMingLiU" panose="02020500000000000000" pitchFamily="18" charset="-120"/>
                  </a:defRPr>
                </a:lvl4pPr>
                <a:lvl5pPr marL="2057400" indent="-228600">
                  <a:defRPr sz="2000" b="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9pPr>
              </a:lstStyle>
              <a:p>
                <a:pPr>
                  <a:spcBef>
                    <a:spcPct val="50000"/>
                  </a:spcBef>
                </a:pPr>
                <a:r>
                  <a:rPr lang="zh-CN" altLang="en-US" sz="1600">
                    <a:solidFill>
                      <a:schemeClr val="hlink"/>
                    </a:solidFill>
                    <a:ea typeface="宋体" panose="02010600030101010101" pitchFamily="2" charset="-122"/>
                  </a:rPr>
                  <a:t>安全门</a:t>
                </a:r>
              </a:p>
            </p:txBody>
          </p:sp>
          <p:sp>
            <p:nvSpPr>
              <p:cNvPr id="109585" name="Line 17"/>
              <p:cNvSpPr>
                <a:spLocks noChangeShapeType="1"/>
              </p:cNvSpPr>
              <p:nvPr/>
            </p:nvSpPr>
            <p:spPr bwMode="auto">
              <a:xfrm flipH="1" flipV="1">
                <a:off x="3347" y="2432"/>
                <a:ext cx="952" cy="1179"/>
              </a:xfrm>
              <a:prstGeom prst="line">
                <a:avLst/>
              </a:prstGeom>
              <a:noFill/>
              <a:ln w="9525">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9622" name="Group 54"/>
            <p:cNvGrpSpPr>
              <a:grpSpLocks/>
            </p:cNvGrpSpPr>
            <p:nvPr/>
          </p:nvGrpSpPr>
          <p:grpSpPr bwMode="auto">
            <a:xfrm>
              <a:off x="262" y="2675"/>
              <a:ext cx="1745" cy="772"/>
              <a:chOff x="172" y="2448"/>
              <a:chExt cx="1745" cy="772"/>
            </a:xfrm>
          </p:grpSpPr>
          <p:sp>
            <p:nvSpPr>
              <p:cNvPr id="109595" name="Line 27"/>
              <p:cNvSpPr>
                <a:spLocks noChangeShapeType="1"/>
              </p:cNvSpPr>
              <p:nvPr/>
            </p:nvSpPr>
            <p:spPr bwMode="auto">
              <a:xfrm flipV="1">
                <a:off x="1236" y="2448"/>
                <a:ext cx="681" cy="772"/>
              </a:xfrm>
              <a:prstGeom prst="line">
                <a:avLst/>
              </a:prstGeom>
              <a:noFill/>
              <a:ln w="9525">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6" name="Text Box 28"/>
              <p:cNvSpPr txBox="1">
                <a:spLocks noChangeArrowheads="1"/>
              </p:cNvSpPr>
              <p:nvPr/>
            </p:nvSpPr>
            <p:spPr bwMode="auto">
              <a:xfrm>
                <a:off x="172" y="2886"/>
                <a:ext cx="1270" cy="213"/>
              </a:xfrm>
              <a:prstGeom prst="rect">
                <a:avLst/>
              </a:prstGeom>
              <a:solidFill>
                <a:schemeClr val="bg1"/>
              </a:solidFill>
              <a:ln w="25400" algn="ctr">
                <a:solidFill>
                  <a:srgbClr val="5F5F5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000" b="1">
                    <a:solidFill>
                      <a:schemeClr val="tx1"/>
                    </a:solidFill>
                    <a:latin typeface="Arial" panose="020B0604020202020204" pitchFamily="34" charset="0"/>
                    <a:ea typeface="PMingLiU" panose="02020500000000000000" pitchFamily="18" charset="-120"/>
                  </a:defRPr>
                </a:lvl1pPr>
                <a:lvl2pPr marL="742950" indent="-285750">
                  <a:defRPr sz="2000" b="1">
                    <a:solidFill>
                      <a:schemeClr val="tx1"/>
                    </a:solidFill>
                    <a:latin typeface="Arial" panose="020B0604020202020204" pitchFamily="34" charset="0"/>
                    <a:ea typeface="PMingLiU" panose="02020500000000000000" pitchFamily="18" charset="-120"/>
                  </a:defRPr>
                </a:lvl2pPr>
                <a:lvl3pPr marL="1143000" indent="-228600">
                  <a:defRPr sz="2000" b="1">
                    <a:solidFill>
                      <a:schemeClr val="tx1"/>
                    </a:solidFill>
                    <a:latin typeface="Arial" panose="020B0604020202020204" pitchFamily="34" charset="0"/>
                    <a:ea typeface="PMingLiU" panose="02020500000000000000" pitchFamily="18" charset="-120"/>
                  </a:defRPr>
                </a:lvl3pPr>
                <a:lvl4pPr marL="1600200" indent="-228600">
                  <a:defRPr sz="2000" b="1">
                    <a:solidFill>
                      <a:schemeClr val="tx1"/>
                    </a:solidFill>
                    <a:latin typeface="Arial" panose="020B0604020202020204" pitchFamily="34" charset="0"/>
                    <a:ea typeface="PMingLiU" panose="02020500000000000000" pitchFamily="18" charset="-120"/>
                  </a:defRPr>
                </a:lvl4pPr>
                <a:lvl5pPr marL="2057400" indent="-228600">
                  <a:defRPr sz="2000" b="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9pPr>
              </a:lstStyle>
              <a:p>
                <a:pPr>
                  <a:spcBef>
                    <a:spcPct val="50000"/>
                  </a:spcBef>
                </a:pPr>
                <a:r>
                  <a:rPr lang="en-US" altLang="zh-CN" sz="1600">
                    <a:solidFill>
                      <a:schemeClr val="hlink"/>
                    </a:solidFill>
                    <a:ea typeface="宋体" panose="02010600030101010101" pitchFamily="2" charset="-122"/>
                  </a:rPr>
                  <a:t>Conveyor</a:t>
                </a:r>
                <a:r>
                  <a:rPr lang="zh-CN" altLang="en-US" sz="1600">
                    <a:solidFill>
                      <a:schemeClr val="hlink"/>
                    </a:solidFill>
                    <a:ea typeface="宋体" panose="02010600030101010101" pitchFamily="2" charset="-122"/>
                  </a:rPr>
                  <a:t>轨道</a:t>
                </a:r>
              </a:p>
            </p:txBody>
          </p:sp>
        </p:grpSp>
        <p:grpSp>
          <p:nvGrpSpPr>
            <p:cNvPr id="109625" name="Group 57"/>
            <p:cNvGrpSpPr>
              <a:grpSpLocks/>
            </p:cNvGrpSpPr>
            <p:nvPr/>
          </p:nvGrpSpPr>
          <p:grpSpPr bwMode="auto">
            <a:xfrm>
              <a:off x="352" y="1162"/>
              <a:ext cx="1270" cy="545"/>
              <a:chOff x="262" y="935"/>
              <a:chExt cx="1270" cy="545"/>
            </a:xfrm>
          </p:grpSpPr>
          <p:sp>
            <p:nvSpPr>
              <p:cNvPr id="2" name="TextBox 6"/>
              <p:cNvSpPr txBox="1"/>
              <p:nvPr/>
            </p:nvSpPr>
            <p:spPr>
              <a:xfrm>
                <a:off x="262" y="935"/>
                <a:ext cx="816" cy="213"/>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lvl1pPr>
                  <a:defRPr sz="2000" b="1">
                    <a:solidFill>
                      <a:schemeClr val="tx1"/>
                    </a:solidFill>
                    <a:latin typeface="Arial" panose="020B0604020202020204" pitchFamily="34" charset="0"/>
                    <a:ea typeface="PMingLiU" panose="02020500000000000000" pitchFamily="18" charset="-120"/>
                  </a:defRPr>
                </a:lvl1pPr>
                <a:lvl2pPr marL="742950" indent="-285750">
                  <a:defRPr sz="2000" b="1">
                    <a:solidFill>
                      <a:schemeClr val="tx1"/>
                    </a:solidFill>
                    <a:latin typeface="Arial" panose="020B0604020202020204" pitchFamily="34" charset="0"/>
                    <a:ea typeface="PMingLiU" panose="02020500000000000000" pitchFamily="18" charset="-120"/>
                  </a:defRPr>
                </a:lvl2pPr>
                <a:lvl3pPr marL="1143000" indent="-228600">
                  <a:defRPr sz="2000" b="1">
                    <a:solidFill>
                      <a:schemeClr val="tx1"/>
                    </a:solidFill>
                    <a:latin typeface="Arial" panose="020B0604020202020204" pitchFamily="34" charset="0"/>
                    <a:ea typeface="PMingLiU" panose="02020500000000000000" pitchFamily="18" charset="-120"/>
                  </a:defRPr>
                </a:lvl3pPr>
                <a:lvl4pPr marL="1600200" indent="-228600">
                  <a:defRPr sz="2000" b="1">
                    <a:solidFill>
                      <a:schemeClr val="tx1"/>
                    </a:solidFill>
                    <a:latin typeface="Arial" panose="020B0604020202020204" pitchFamily="34" charset="0"/>
                    <a:ea typeface="PMingLiU" panose="02020500000000000000" pitchFamily="18" charset="-120"/>
                  </a:defRPr>
                </a:lvl4pPr>
                <a:lvl5pPr marL="2057400" indent="-228600">
                  <a:defRPr sz="2000" b="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9pPr>
              </a:lstStyle>
              <a:p>
                <a:r>
                  <a:rPr lang="zh-CN" altLang="en-US" sz="1600">
                    <a:solidFill>
                      <a:schemeClr val="hlink"/>
                    </a:solidFill>
                    <a:ea typeface="宋体" panose="02010600030101010101" pitchFamily="2" charset="-122"/>
                  </a:rPr>
                  <a:t>后显示器</a:t>
                </a:r>
                <a:endParaRPr lang="en-US" altLang="ko-KR" sz="1600">
                  <a:solidFill>
                    <a:schemeClr val="hlink"/>
                  </a:solidFill>
                  <a:ea typeface="宋体" panose="02010600030101010101" pitchFamily="2" charset="-122"/>
                </a:endParaRPr>
              </a:p>
            </p:txBody>
          </p:sp>
          <p:cxnSp>
            <p:nvCxnSpPr>
              <p:cNvPr id="8" name="직선 연결선 7"/>
              <p:cNvCxnSpPr>
                <a:cxnSpLocks noChangeShapeType="1"/>
              </p:cNvCxnSpPr>
              <p:nvPr/>
            </p:nvCxnSpPr>
            <p:spPr bwMode="auto">
              <a:xfrm>
                <a:off x="1086" y="1068"/>
                <a:ext cx="446" cy="412"/>
              </a:xfrm>
              <a:prstGeom prst="line">
                <a:avLst/>
              </a:prstGeom>
              <a:noFill/>
              <a:ln w="9525" algn="ctr">
                <a:solidFill>
                  <a:srgbClr val="FF0000"/>
                </a:solidFill>
                <a:round/>
                <a:headEnd/>
                <a:tailEnd type="oval" w="med" len="med"/>
              </a:ln>
              <a:extLst>
                <a:ext uri="{909E8E84-426E-40DD-AFC4-6F175D3DCCD1}">
                  <a14:hiddenFill xmlns:a14="http://schemas.microsoft.com/office/drawing/2010/main">
                    <a:noFill/>
                  </a14:hiddenFill>
                </a:ext>
              </a:extLst>
            </p:spPr>
          </p:cxnSp>
        </p:grpSp>
        <p:grpSp>
          <p:nvGrpSpPr>
            <p:cNvPr id="109604" name="Group 36"/>
            <p:cNvGrpSpPr>
              <a:grpSpLocks/>
            </p:cNvGrpSpPr>
            <p:nvPr/>
          </p:nvGrpSpPr>
          <p:grpSpPr bwMode="auto">
            <a:xfrm>
              <a:off x="4389" y="1253"/>
              <a:ext cx="1043" cy="635"/>
              <a:chOff x="4299" y="1026"/>
              <a:chExt cx="1043" cy="635"/>
            </a:xfrm>
          </p:grpSpPr>
          <p:sp>
            <p:nvSpPr>
              <p:cNvPr id="109574" name="Line 6"/>
              <p:cNvSpPr>
                <a:spLocks noChangeShapeType="1"/>
              </p:cNvSpPr>
              <p:nvPr/>
            </p:nvSpPr>
            <p:spPr bwMode="auto">
              <a:xfrm flipH="1">
                <a:off x="4299" y="1298"/>
                <a:ext cx="227" cy="363"/>
              </a:xfrm>
              <a:prstGeom prst="line">
                <a:avLst/>
              </a:prstGeom>
              <a:noFill/>
              <a:ln w="9525">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TextBox 6"/>
              <p:cNvSpPr txBox="1"/>
              <p:nvPr/>
            </p:nvSpPr>
            <p:spPr>
              <a:xfrm>
                <a:off x="4526" y="1026"/>
                <a:ext cx="816" cy="213"/>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lvl1pPr>
                  <a:defRPr sz="2000" b="1">
                    <a:solidFill>
                      <a:schemeClr val="tx1"/>
                    </a:solidFill>
                    <a:latin typeface="Arial" panose="020B0604020202020204" pitchFamily="34" charset="0"/>
                    <a:ea typeface="PMingLiU" panose="02020500000000000000" pitchFamily="18" charset="-120"/>
                  </a:defRPr>
                </a:lvl1pPr>
                <a:lvl2pPr marL="742950" indent="-285750">
                  <a:defRPr sz="2000" b="1">
                    <a:solidFill>
                      <a:schemeClr val="tx1"/>
                    </a:solidFill>
                    <a:latin typeface="Arial" panose="020B0604020202020204" pitchFamily="34" charset="0"/>
                    <a:ea typeface="PMingLiU" panose="02020500000000000000" pitchFamily="18" charset="-120"/>
                  </a:defRPr>
                </a:lvl2pPr>
                <a:lvl3pPr marL="1143000" indent="-228600">
                  <a:defRPr sz="2000" b="1">
                    <a:solidFill>
                      <a:schemeClr val="tx1"/>
                    </a:solidFill>
                    <a:latin typeface="Arial" panose="020B0604020202020204" pitchFamily="34" charset="0"/>
                    <a:ea typeface="PMingLiU" panose="02020500000000000000" pitchFamily="18" charset="-120"/>
                  </a:defRPr>
                </a:lvl3pPr>
                <a:lvl4pPr marL="1600200" indent="-228600">
                  <a:defRPr sz="2000" b="1">
                    <a:solidFill>
                      <a:schemeClr val="tx1"/>
                    </a:solidFill>
                    <a:latin typeface="Arial" panose="020B0604020202020204" pitchFamily="34" charset="0"/>
                    <a:ea typeface="PMingLiU" panose="02020500000000000000" pitchFamily="18" charset="-120"/>
                  </a:defRPr>
                </a:lvl4pPr>
                <a:lvl5pPr marL="2057400" indent="-228600">
                  <a:defRPr sz="2000" b="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9pPr>
              </a:lstStyle>
              <a:p>
                <a:r>
                  <a:rPr lang="zh-CN" altLang="en-US" sz="1600">
                    <a:solidFill>
                      <a:schemeClr val="hlink"/>
                    </a:solidFill>
                    <a:ea typeface="宋体" panose="02010600030101010101" pitchFamily="2" charset="-122"/>
                  </a:rPr>
                  <a:t>前显示器</a:t>
                </a:r>
                <a:endParaRPr lang="en-US" altLang="ko-KR" sz="1600">
                  <a:solidFill>
                    <a:schemeClr val="hlink"/>
                  </a:solidFill>
                  <a:ea typeface="宋体" panose="02010600030101010101" pitchFamily="2" charset="-122"/>
                </a:endParaRPr>
              </a:p>
            </p:txBody>
          </p:sp>
        </p:grpSp>
        <p:grpSp>
          <p:nvGrpSpPr>
            <p:cNvPr id="109610" name="Group 42"/>
            <p:cNvGrpSpPr>
              <a:grpSpLocks/>
            </p:cNvGrpSpPr>
            <p:nvPr/>
          </p:nvGrpSpPr>
          <p:grpSpPr bwMode="auto">
            <a:xfrm>
              <a:off x="2257" y="890"/>
              <a:ext cx="1442" cy="499"/>
              <a:chOff x="2167" y="663"/>
              <a:chExt cx="1442" cy="499"/>
            </a:xfrm>
          </p:grpSpPr>
          <p:sp>
            <p:nvSpPr>
              <p:cNvPr id="109606" name="Line 38"/>
              <p:cNvSpPr>
                <a:spLocks noChangeShapeType="1"/>
              </p:cNvSpPr>
              <p:nvPr/>
            </p:nvSpPr>
            <p:spPr bwMode="auto">
              <a:xfrm flipH="1">
                <a:off x="2167" y="799"/>
                <a:ext cx="590" cy="363"/>
              </a:xfrm>
              <a:prstGeom prst="line">
                <a:avLst/>
              </a:prstGeom>
              <a:noFill/>
              <a:ln w="9525">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TextBox 6"/>
              <p:cNvSpPr txBox="1"/>
              <p:nvPr/>
            </p:nvSpPr>
            <p:spPr>
              <a:xfrm>
                <a:off x="2757" y="663"/>
                <a:ext cx="852" cy="213"/>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lvl1pPr>
                  <a:defRPr sz="2000" b="1">
                    <a:solidFill>
                      <a:schemeClr val="tx1"/>
                    </a:solidFill>
                    <a:latin typeface="Arial" panose="020B0604020202020204" pitchFamily="34" charset="0"/>
                    <a:ea typeface="PMingLiU" panose="02020500000000000000" pitchFamily="18" charset="-120"/>
                  </a:defRPr>
                </a:lvl1pPr>
                <a:lvl2pPr marL="742950" indent="-285750">
                  <a:defRPr sz="2000" b="1">
                    <a:solidFill>
                      <a:schemeClr val="tx1"/>
                    </a:solidFill>
                    <a:latin typeface="Arial" panose="020B0604020202020204" pitchFamily="34" charset="0"/>
                    <a:ea typeface="PMingLiU" panose="02020500000000000000" pitchFamily="18" charset="-120"/>
                  </a:defRPr>
                </a:lvl2pPr>
                <a:lvl3pPr marL="1143000" indent="-228600">
                  <a:defRPr sz="2000" b="1">
                    <a:solidFill>
                      <a:schemeClr val="tx1"/>
                    </a:solidFill>
                    <a:latin typeface="Arial" panose="020B0604020202020204" pitchFamily="34" charset="0"/>
                    <a:ea typeface="PMingLiU" panose="02020500000000000000" pitchFamily="18" charset="-120"/>
                  </a:defRPr>
                </a:lvl3pPr>
                <a:lvl4pPr marL="1600200" indent="-228600">
                  <a:defRPr sz="2000" b="1">
                    <a:solidFill>
                      <a:schemeClr val="tx1"/>
                    </a:solidFill>
                    <a:latin typeface="Arial" panose="020B0604020202020204" pitchFamily="34" charset="0"/>
                    <a:ea typeface="PMingLiU" panose="02020500000000000000" pitchFamily="18" charset="-120"/>
                  </a:defRPr>
                </a:lvl4pPr>
                <a:lvl5pPr marL="2057400" indent="-228600">
                  <a:defRPr sz="2000" b="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9pPr>
              </a:lstStyle>
              <a:p>
                <a:pPr>
                  <a:spcBef>
                    <a:spcPct val="50000"/>
                  </a:spcBef>
                </a:pPr>
                <a:r>
                  <a:rPr lang="zh-CN" altLang="en-US" sz="1600">
                    <a:solidFill>
                      <a:schemeClr val="hlink"/>
                    </a:solidFill>
                    <a:ea typeface="宋体" panose="02010600030101010101" pitchFamily="2" charset="-122"/>
                  </a:rPr>
                  <a:t>信号灯塔</a:t>
                </a:r>
              </a:p>
            </p:txBody>
          </p:sp>
        </p:grpSp>
        <p:grpSp>
          <p:nvGrpSpPr>
            <p:cNvPr id="109616" name="Group 48"/>
            <p:cNvGrpSpPr>
              <a:grpSpLocks/>
            </p:cNvGrpSpPr>
            <p:nvPr/>
          </p:nvGrpSpPr>
          <p:grpSpPr bwMode="auto">
            <a:xfrm>
              <a:off x="4208" y="1661"/>
              <a:ext cx="1905" cy="499"/>
              <a:chOff x="4118" y="1434"/>
              <a:chExt cx="1905" cy="499"/>
            </a:xfrm>
          </p:grpSpPr>
          <p:sp>
            <p:nvSpPr>
              <p:cNvPr id="109608" name="Line 40"/>
              <p:cNvSpPr>
                <a:spLocks noChangeShapeType="1"/>
              </p:cNvSpPr>
              <p:nvPr/>
            </p:nvSpPr>
            <p:spPr bwMode="auto">
              <a:xfrm flipH="1">
                <a:off x="4118" y="1570"/>
                <a:ext cx="952" cy="363"/>
              </a:xfrm>
              <a:prstGeom prst="line">
                <a:avLst/>
              </a:prstGeom>
              <a:noFill/>
              <a:ln w="9525">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TextBox 6"/>
              <p:cNvSpPr txBox="1"/>
              <p:nvPr/>
            </p:nvSpPr>
            <p:spPr>
              <a:xfrm>
                <a:off x="5070" y="1434"/>
                <a:ext cx="953" cy="213"/>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lvl1pPr>
                  <a:defRPr sz="2000" b="1">
                    <a:solidFill>
                      <a:schemeClr val="tx1"/>
                    </a:solidFill>
                    <a:latin typeface="Arial" panose="020B0604020202020204" pitchFamily="34" charset="0"/>
                    <a:ea typeface="PMingLiU" panose="02020500000000000000" pitchFamily="18" charset="-120"/>
                  </a:defRPr>
                </a:lvl1pPr>
                <a:lvl2pPr marL="742950" indent="-285750">
                  <a:defRPr sz="2000" b="1">
                    <a:solidFill>
                      <a:schemeClr val="tx1"/>
                    </a:solidFill>
                    <a:latin typeface="Arial" panose="020B0604020202020204" pitchFamily="34" charset="0"/>
                    <a:ea typeface="PMingLiU" panose="02020500000000000000" pitchFamily="18" charset="-120"/>
                  </a:defRPr>
                </a:lvl2pPr>
                <a:lvl3pPr marL="1143000" indent="-228600">
                  <a:defRPr sz="2000" b="1">
                    <a:solidFill>
                      <a:schemeClr val="tx1"/>
                    </a:solidFill>
                    <a:latin typeface="Arial" panose="020B0604020202020204" pitchFamily="34" charset="0"/>
                    <a:ea typeface="PMingLiU" panose="02020500000000000000" pitchFamily="18" charset="-120"/>
                  </a:defRPr>
                </a:lvl3pPr>
                <a:lvl4pPr marL="1600200" indent="-228600">
                  <a:defRPr sz="2000" b="1">
                    <a:solidFill>
                      <a:schemeClr val="tx1"/>
                    </a:solidFill>
                    <a:latin typeface="Arial" panose="020B0604020202020204" pitchFamily="34" charset="0"/>
                    <a:ea typeface="PMingLiU" panose="02020500000000000000" pitchFamily="18" charset="-120"/>
                  </a:defRPr>
                </a:lvl4pPr>
                <a:lvl5pPr marL="2057400" indent="-228600">
                  <a:defRPr sz="2000" b="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9pPr>
              </a:lstStyle>
              <a:p>
                <a:pPr>
                  <a:spcBef>
                    <a:spcPct val="50000"/>
                  </a:spcBef>
                </a:pPr>
                <a:r>
                  <a:rPr lang="zh-CN" altLang="en-US" sz="1600">
                    <a:solidFill>
                      <a:schemeClr val="hlink"/>
                    </a:solidFill>
                    <a:ea typeface="宋体" panose="02010600030101010101" pitchFamily="2" charset="-122"/>
                  </a:rPr>
                  <a:t>前操作面板</a:t>
                </a:r>
              </a:p>
            </p:txBody>
          </p:sp>
        </p:grpSp>
        <p:grpSp>
          <p:nvGrpSpPr>
            <p:cNvPr id="109624" name="Group 56"/>
            <p:cNvGrpSpPr>
              <a:grpSpLocks/>
            </p:cNvGrpSpPr>
            <p:nvPr/>
          </p:nvGrpSpPr>
          <p:grpSpPr bwMode="auto">
            <a:xfrm>
              <a:off x="216" y="1616"/>
              <a:ext cx="1452" cy="408"/>
              <a:chOff x="126" y="1389"/>
              <a:chExt cx="1452" cy="408"/>
            </a:xfrm>
          </p:grpSpPr>
          <p:sp>
            <p:nvSpPr>
              <p:cNvPr id="109611" name="Line 43"/>
              <p:cNvSpPr>
                <a:spLocks noChangeShapeType="1"/>
              </p:cNvSpPr>
              <p:nvPr/>
            </p:nvSpPr>
            <p:spPr bwMode="auto">
              <a:xfrm>
                <a:off x="1123" y="1616"/>
                <a:ext cx="455" cy="181"/>
              </a:xfrm>
              <a:prstGeom prst="line">
                <a:avLst/>
              </a:prstGeom>
              <a:noFill/>
              <a:ln w="9525">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TextBox 6"/>
              <p:cNvSpPr txBox="1"/>
              <p:nvPr/>
            </p:nvSpPr>
            <p:spPr>
              <a:xfrm>
                <a:off x="126" y="1389"/>
                <a:ext cx="988" cy="213"/>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lvl1pPr>
                  <a:defRPr sz="2000" b="1">
                    <a:solidFill>
                      <a:schemeClr val="tx1"/>
                    </a:solidFill>
                    <a:latin typeface="Arial" panose="020B0604020202020204" pitchFamily="34" charset="0"/>
                    <a:ea typeface="PMingLiU" panose="02020500000000000000" pitchFamily="18" charset="-120"/>
                  </a:defRPr>
                </a:lvl1pPr>
                <a:lvl2pPr marL="742950" indent="-285750">
                  <a:defRPr sz="2000" b="1">
                    <a:solidFill>
                      <a:schemeClr val="tx1"/>
                    </a:solidFill>
                    <a:latin typeface="Arial" panose="020B0604020202020204" pitchFamily="34" charset="0"/>
                    <a:ea typeface="PMingLiU" panose="02020500000000000000" pitchFamily="18" charset="-120"/>
                  </a:defRPr>
                </a:lvl2pPr>
                <a:lvl3pPr marL="1143000" indent="-228600">
                  <a:defRPr sz="2000" b="1">
                    <a:solidFill>
                      <a:schemeClr val="tx1"/>
                    </a:solidFill>
                    <a:latin typeface="Arial" panose="020B0604020202020204" pitchFamily="34" charset="0"/>
                    <a:ea typeface="PMingLiU" panose="02020500000000000000" pitchFamily="18" charset="-120"/>
                  </a:defRPr>
                </a:lvl3pPr>
                <a:lvl4pPr marL="1600200" indent="-228600">
                  <a:defRPr sz="2000" b="1">
                    <a:solidFill>
                      <a:schemeClr val="tx1"/>
                    </a:solidFill>
                    <a:latin typeface="Arial" panose="020B0604020202020204" pitchFamily="34" charset="0"/>
                    <a:ea typeface="PMingLiU" panose="02020500000000000000" pitchFamily="18" charset="-120"/>
                  </a:defRPr>
                </a:lvl4pPr>
                <a:lvl5pPr marL="2057400" indent="-228600">
                  <a:defRPr sz="2000" b="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9pPr>
              </a:lstStyle>
              <a:p>
                <a:pPr>
                  <a:spcBef>
                    <a:spcPct val="50000"/>
                  </a:spcBef>
                </a:pPr>
                <a:r>
                  <a:rPr lang="zh-CN" altLang="en-US" sz="1600">
                    <a:solidFill>
                      <a:schemeClr val="hlink"/>
                    </a:solidFill>
                    <a:ea typeface="宋体" panose="02010600030101010101" pitchFamily="2" charset="-122"/>
                  </a:rPr>
                  <a:t>后操作面板</a:t>
                </a:r>
              </a:p>
            </p:txBody>
          </p:sp>
        </p:grpSp>
        <p:grpSp>
          <p:nvGrpSpPr>
            <p:cNvPr id="109623" name="Group 55"/>
            <p:cNvGrpSpPr>
              <a:grpSpLocks/>
            </p:cNvGrpSpPr>
            <p:nvPr/>
          </p:nvGrpSpPr>
          <p:grpSpPr bwMode="auto">
            <a:xfrm>
              <a:off x="216" y="2342"/>
              <a:ext cx="1225" cy="394"/>
              <a:chOff x="126" y="2115"/>
              <a:chExt cx="1225" cy="394"/>
            </a:xfrm>
          </p:grpSpPr>
          <p:sp>
            <p:nvSpPr>
              <p:cNvPr id="109592" name="Line 24"/>
              <p:cNvSpPr>
                <a:spLocks noChangeShapeType="1"/>
              </p:cNvSpPr>
              <p:nvPr/>
            </p:nvSpPr>
            <p:spPr bwMode="auto">
              <a:xfrm flipV="1">
                <a:off x="1034" y="2115"/>
                <a:ext cx="317" cy="319"/>
              </a:xfrm>
              <a:prstGeom prst="line">
                <a:avLst/>
              </a:prstGeom>
              <a:noFill/>
              <a:ln w="9525">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TextBox 6"/>
              <p:cNvSpPr txBox="1"/>
              <p:nvPr/>
            </p:nvSpPr>
            <p:spPr>
              <a:xfrm>
                <a:off x="126" y="2296"/>
                <a:ext cx="953" cy="213"/>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lvl1pPr>
                  <a:defRPr sz="2000" b="1">
                    <a:solidFill>
                      <a:schemeClr val="tx1"/>
                    </a:solidFill>
                    <a:latin typeface="Arial" panose="020B0604020202020204" pitchFamily="34" charset="0"/>
                    <a:ea typeface="PMingLiU" panose="02020500000000000000" pitchFamily="18" charset="-120"/>
                  </a:defRPr>
                </a:lvl1pPr>
                <a:lvl2pPr marL="742950" indent="-285750">
                  <a:defRPr sz="2000" b="1">
                    <a:solidFill>
                      <a:schemeClr val="tx1"/>
                    </a:solidFill>
                    <a:latin typeface="Arial" panose="020B0604020202020204" pitchFamily="34" charset="0"/>
                    <a:ea typeface="PMingLiU" panose="02020500000000000000" pitchFamily="18" charset="-120"/>
                  </a:defRPr>
                </a:lvl2pPr>
                <a:lvl3pPr marL="1143000" indent="-228600">
                  <a:defRPr sz="2000" b="1">
                    <a:solidFill>
                      <a:schemeClr val="tx1"/>
                    </a:solidFill>
                    <a:latin typeface="Arial" panose="020B0604020202020204" pitchFamily="34" charset="0"/>
                    <a:ea typeface="PMingLiU" panose="02020500000000000000" pitchFamily="18" charset="-120"/>
                  </a:defRPr>
                </a:lvl3pPr>
                <a:lvl4pPr marL="1600200" indent="-228600">
                  <a:defRPr sz="2000" b="1">
                    <a:solidFill>
                      <a:schemeClr val="tx1"/>
                    </a:solidFill>
                    <a:latin typeface="Arial" panose="020B0604020202020204" pitchFamily="34" charset="0"/>
                    <a:ea typeface="PMingLiU" panose="02020500000000000000" pitchFamily="18" charset="-120"/>
                  </a:defRPr>
                </a:lvl4pPr>
                <a:lvl5pPr marL="2057400" indent="-228600">
                  <a:defRPr sz="2000" b="1">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panose="020B0604020202020204" pitchFamily="34" charset="0"/>
                    <a:ea typeface="PMingLiU" panose="02020500000000000000" pitchFamily="18" charset="-120"/>
                  </a:defRPr>
                </a:lvl9pPr>
              </a:lstStyle>
              <a:p>
                <a:pPr>
                  <a:spcBef>
                    <a:spcPct val="50000"/>
                  </a:spcBef>
                </a:pPr>
                <a:r>
                  <a:rPr lang="zh-CN" altLang="en-US" sz="1600">
                    <a:solidFill>
                      <a:schemeClr val="hlink"/>
                    </a:solidFill>
                    <a:ea typeface="宋体" panose="02010600030101010101" pitchFamily="2" charset="-122"/>
                  </a:rPr>
                  <a:t>键盘鼠标</a:t>
                </a:r>
              </a:p>
            </p:txBody>
          </p:sp>
        </p:grpSp>
      </p:grpSp>
      <p:sp>
        <p:nvSpPr>
          <p:cNvPr id="109626" name="Text Box 58"/>
          <p:cNvSpPr txBox="1">
            <a:spLocks noChangeArrowheads="1"/>
          </p:cNvSpPr>
          <p:nvPr/>
        </p:nvSpPr>
        <p:spPr bwMode="auto">
          <a:xfrm>
            <a:off x="4743450" y="398462"/>
            <a:ext cx="3367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b="1" dirty="0" smtClean="0"/>
              <a:t>自动贴片机介绍</a:t>
            </a:r>
            <a:endParaRPr lang="zh-CN" altLang="en-US" sz="3200" b="1" dirty="0"/>
          </a:p>
        </p:txBody>
      </p:sp>
    </p:spTree>
    <p:extLst>
      <p:ext uri="{BB962C8B-B14F-4D97-AF65-F5344CB8AC3E}">
        <p14:creationId xmlns:p14="http://schemas.microsoft.com/office/powerpoint/2010/main" val="38603552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938" name="Picture 194" descr="SM1_He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836613"/>
            <a:ext cx="2603500" cy="4032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15940" name="AutoShape 196"/>
          <p:cNvSpPr>
            <a:spLocks/>
          </p:cNvSpPr>
          <p:nvPr/>
        </p:nvSpPr>
        <p:spPr bwMode="auto">
          <a:xfrm>
            <a:off x="1492469" y="5734050"/>
            <a:ext cx="2366745" cy="414502"/>
          </a:xfrm>
          <a:prstGeom prst="borderCallout2">
            <a:avLst>
              <a:gd name="adj1" fmla="val 28458"/>
              <a:gd name="adj2" fmla="val 103926"/>
              <a:gd name="adj3" fmla="val 28458"/>
              <a:gd name="adj4" fmla="val 106218"/>
              <a:gd name="adj5" fmla="val -286560"/>
              <a:gd name="adj6" fmla="val 108509"/>
            </a:avLst>
          </a:prstGeom>
          <a:noFill/>
          <a:ln w="9525" algn="ctr">
            <a:solidFill>
              <a:schemeClr val="tx1"/>
            </a:solidFill>
            <a:miter lim="800000"/>
            <a:headEnd/>
            <a:tailEnd/>
          </a:ln>
          <a:effectLst/>
          <a:extLst>
            <a:ext uri="{909E8E84-426E-40DD-AFC4-6F175D3DCCD1}">
              <a14:hiddenFill xmlns:a14="http://schemas.microsoft.com/office/drawing/2010/main">
                <a:solidFill>
                  <a:srgbClr val="00FF99"/>
                </a:solidFill>
              </a14:hiddenFill>
            </a:ext>
            <a:ext uri="{AF507438-7753-43E0-B8FC-AC1667EBCBE1}">
              <a14:hiddenEffects xmlns:a14="http://schemas.microsoft.com/office/drawing/2010/main">
                <a:effectLst>
                  <a:outerShdw dist="107763" dir="13500000" algn="ctr" rotWithShape="0">
                    <a:schemeClr val="bg2">
                      <a:alpha val="50000"/>
                    </a:schemeClr>
                  </a:outerShdw>
                </a:effectLst>
              </a14:hiddenEffects>
            </a:ext>
          </a:extLst>
        </p:spPr>
        <p:txBody>
          <a:bodyPr/>
          <a:lstStyle/>
          <a:p>
            <a:r>
              <a:rPr lang="en-US" altLang="zh-CN" dirty="0"/>
              <a:t>Fiducial Camera</a:t>
            </a:r>
          </a:p>
        </p:txBody>
      </p:sp>
      <p:grpSp>
        <p:nvGrpSpPr>
          <p:cNvPr id="415941" name="Group 197"/>
          <p:cNvGrpSpPr>
            <a:grpSpLocks/>
          </p:cNvGrpSpPr>
          <p:nvPr/>
        </p:nvGrpSpPr>
        <p:grpSpPr bwMode="auto">
          <a:xfrm>
            <a:off x="5303838" y="4005264"/>
            <a:ext cx="4394200" cy="1512887"/>
            <a:chOff x="1111" y="2750"/>
            <a:chExt cx="2768" cy="953"/>
          </a:xfrm>
        </p:grpSpPr>
        <p:sp>
          <p:nvSpPr>
            <p:cNvPr id="415942" name="Rectangle 198"/>
            <p:cNvSpPr>
              <a:spLocks noChangeArrowheads="1"/>
            </p:cNvSpPr>
            <p:nvPr/>
          </p:nvSpPr>
          <p:spPr bwMode="auto">
            <a:xfrm flipH="1">
              <a:off x="3584" y="2931"/>
              <a:ext cx="112" cy="91"/>
            </a:xfrm>
            <a:prstGeom prst="rect">
              <a:avLst/>
            </a:prstGeom>
            <a:gradFill rotWithShape="1">
              <a:gsLst>
                <a:gs pos="0">
                  <a:srgbClr val="C0C0C0"/>
                </a:gs>
                <a:gs pos="100000">
                  <a:srgbClr val="969696"/>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15943" name="Picture 199" descr="79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 y="2750"/>
              <a:ext cx="1157" cy="834"/>
            </a:xfrm>
            <a:prstGeom prst="rect">
              <a:avLst/>
            </a:prstGeom>
            <a:noFill/>
            <a:extLst>
              <a:ext uri="{909E8E84-426E-40DD-AFC4-6F175D3DCCD1}">
                <a14:hiddenFill xmlns:a14="http://schemas.microsoft.com/office/drawing/2010/main">
                  <a:solidFill>
                    <a:srgbClr val="FFFFFF"/>
                  </a:solidFill>
                </a14:hiddenFill>
              </a:ext>
            </a:extLst>
          </p:spPr>
        </p:pic>
        <p:sp>
          <p:nvSpPr>
            <p:cNvPr id="415944" name="Rectangle 200"/>
            <p:cNvSpPr>
              <a:spLocks noChangeArrowheads="1"/>
            </p:cNvSpPr>
            <p:nvPr/>
          </p:nvSpPr>
          <p:spPr bwMode="auto">
            <a:xfrm flipH="1">
              <a:off x="3677" y="2750"/>
              <a:ext cx="202" cy="953"/>
            </a:xfrm>
            <a:prstGeom prst="rect">
              <a:avLst/>
            </a:prstGeom>
            <a:gradFill rotWithShape="1">
              <a:gsLst>
                <a:gs pos="0">
                  <a:srgbClr val="C0C0C0"/>
                </a:gs>
                <a:gs pos="100000">
                  <a:srgbClr val="969696"/>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45" name="Rectangle 201"/>
            <p:cNvSpPr>
              <a:spLocks noChangeArrowheads="1"/>
            </p:cNvSpPr>
            <p:nvPr/>
          </p:nvSpPr>
          <p:spPr bwMode="auto">
            <a:xfrm>
              <a:off x="1665" y="3107"/>
              <a:ext cx="603" cy="358"/>
            </a:xfrm>
            <a:prstGeom prst="rect">
              <a:avLst/>
            </a:prstGeom>
            <a:gradFill rotWithShape="1">
              <a:gsLst>
                <a:gs pos="0">
                  <a:srgbClr val="DDDDDD"/>
                </a:gs>
                <a:gs pos="100000">
                  <a:srgbClr val="B2B2B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46" name="Rectangle 202"/>
            <p:cNvSpPr>
              <a:spLocks noChangeArrowheads="1"/>
            </p:cNvSpPr>
            <p:nvPr/>
          </p:nvSpPr>
          <p:spPr bwMode="auto">
            <a:xfrm>
              <a:off x="2450" y="2931"/>
              <a:ext cx="112" cy="91"/>
            </a:xfrm>
            <a:prstGeom prst="rect">
              <a:avLst/>
            </a:prstGeom>
            <a:gradFill rotWithShape="1">
              <a:gsLst>
                <a:gs pos="0">
                  <a:srgbClr val="C0C0C0"/>
                </a:gs>
                <a:gs pos="100000">
                  <a:srgbClr val="969696"/>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47" name="Rectangle 203"/>
            <p:cNvSpPr>
              <a:spLocks noChangeArrowheads="1"/>
            </p:cNvSpPr>
            <p:nvPr/>
          </p:nvSpPr>
          <p:spPr bwMode="auto">
            <a:xfrm>
              <a:off x="2268" y="2750"/>
              <a:ext cx="202" cy="953"/>
            </a:xfrm>
            <a:prstGeom prst="rect">
              <a:avLst/>
            </a:prstGeom>
            <a:gradFill rotWithShape="1">
              <a:gsLst>
                <a:gs pos="0">
                  <a:srgbClr val="C0C0C0"/>
                </a:gs>
                <a:gs pos="100000">
                  <a:srgbClr val="969696"/>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48" name="Rectangle 204"/>
            <p:cNvSpPr>
              <a:spLocks noChangeArrowheads="1"/>
            </p:cNvSpPr>
            <p:nvPr/>
          </p:nvSpPr>
          <p:spPr bwMode="auto">
            <a:xfrm>
              <a:off x="2469" y="2840"/>
              <a:ext cx="1208" cy="90"/>
            </a:xfrm>
            <a:prstGeom prst="rect">
              <a:avLst/>
            </a:prstGeom>
            <a:gradFill rotWithShape="1">
              <a:gsLst>
                <a:gs pos="0">
                  <a:srgbClr val="99CC00">
                    <a:gamma/>
                    <a:shade val="46275"/>
                    <a:invGamma/>
                  </a:srgbClr>
                </a:gs>
                <a:gs pos="50000">
                  <a:srgbClr val="99CC00"/>
                </a:gs>
                <a:gs pos="100000">
                  <a:srgbClr val="99CC00">
                    <a:gamma/>
                    <a:shade val="46275"/>
                    <a:invGamma/>
                  </a:srgbClr>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5949" name="Group 205"/>
          <p:cNvGrpSpPr>
            <a:grpSpLocks/>
          </p:cNvGrpSpPr>
          <p:nvPr/>
        </p:nvGrpSpPr>
        <p:grpSpPr bwMode="auto">
          <a:xfrm>
            <a:off x="6743700" y="2492375"/>
            <a:ext cx="279400" cy="1004888"/>
            <a:chOff x="1116" y="2704"/>
            <a:chExt cx="131" cy="481"/>
          </a:xfrm>
        </p:grpSpPr>
        <p:sp>
          <p:nvSpPr>
            <p:cNvPr id="415950" name="Rectangle 206"/>
            <p:cNvSpPr>
              <a:spLocks noChangeArrowheads="1"/>
            </p:cNvSpPr>
            <p:nvPr/>
          </p:nvSpPr>
          <p:spPr bwMode="auto">
            <a:xfrm>
              <a:off x="1116" y="2704"/>
              <a:ext cx="131" cy="291"/>
            </a:xfrm>
            <a:prstGeom prst="rect">
              <a:avLst/>
            </a:prstGeom>
            <a:gradFill rotWithShape="1">
              <a:gsLst>
                <a:gs pos="0">
                  <a:srgbClr val="FFFFFF"/>
                </a:gs>
                <a:gs pos="100000">
                  <a:srgbClr val="4D4D4D"/>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51" name="Rectangle 207"/>
            <p:cNvSpPr>
              <a:spLocks noChangeArrowheads="1"/>
            </p:cNvSpPr>
            <p:nvPr/>
          </p:nvSpPr>
          <p:spPr bwMode="auto">
            <a:xfrm>
              <a:off x="1156" y="2995"/>
              <a:ext cx="59" cy="190"/>
            </a:xfrm>
            <a:prstGeom prst="rect">
              <a:avLst/>
            </a:prstGeom>
            <a:gradFill rotWithShape="1">
              <a:gsLst>
                <a:gs pos="0">
                  <a:srgbClr val="FFFFFF"/>
                </a:gs>
                <a:gs pos="100000">
                  <a:srgbClr val="4D4D4D"/>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5952" name="Group 208"/>
          <p:cNvGrpSpPr>
            <a:grpSpLocks/>
          </p:cNvGrpSpPr>
          <p:nvPr/>
        </p:nvGrpSpPr>
        <p:grpSpPr bwMode="auto">
          <a:xfrm>
            <a:off x="7289801" y="3357564"/>
            <a:ext cx="873125" cy="530225"/>
            <a:chOff x="1632" y="1728"/>
            <a:chExt cx="336" cy="192"/>
          </a:xfrm>
        </p:grpSpPr>
        <p:sp>
          <p:nvSpPr>
            <p:cNvPr id="415953" name="Rectangle 209"/>
            <p:cNvSpPr>
              <a:spLocks noChangeArrowheads="1"/>
            </p:cNvSpPr>
            <p:nvPr/>
          </p:nvSpPr>
          <p:spPr bwMode="auto">
            <a:xfrm>
              <a:off x="1632" y="1728"/>
              <a:ext cx="48" cy="192"/>
            </a:xfrm>
            <a:prstGeom prst="rect">
              <a:avLst/>
            </a:prstGeom>
            <a:gradFill rotWithShape="1">
              <a:gsLst>
                <a:gs pos="0">
                  <a:srgbClr val="4D4D4D"/>
                </a:gs>
                <a:gs pos="50000">
                  <a:schemeClr val="tx1"/>
                </a:gs>
                <a:gs pos="100000">
                  <a:srgbClr val="4D4D4D"/>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54" name="Rectangle 210"/>
            <p:cNvSpPr>
              <a:spLocks noChangeArrowheads="1"/>
            </p:cNvSpPr>
            <p:nvPr/>
          </p:nvSpPr>
          <p:spPr bwMode="auto">
            <a:xfrm>
              <a:off x="1680" y="1752"/>
              <a:ext cx="48" cy="144"/>
            </a:xfrm>
            <a:prstGeom prst="rect">
              <a:avLst/>
            </a:prstGeom>
            <a:gradFill rotWithShape="1">
              <a:gsLst>
                <a:gs pos="0">
                  <a:srgbClr val="4D4D4D"/>
                </a:gs>
                <a:gs pos="50000">
                  <a:schemeClr val="tx1"/>
                </a:gs>
                <a:gs pos="100000">
                  <a:srgbClr val="4D4D4D"/>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55" name="Rectangle 211"/>
            <p:cNvSpPr>
              <a:spLocks noChangeArrowheads="1"/>
            </p:cNvSpPr>
            <p:nvPr/>
          </p:nvSpPr>
          <p:spPr bwMode="auto">
            <a:xfrm>
              <a:off x="1728" y="1728"/>
              <a:ext cx="240" cy="192"/>
            </a:xfrm>
            <a:prstGeom prst="rect">
              <a:avLst/>
            </a:prstGeom>
            <a:gradFill rotWithShape="1">
              <a:gsLst>
                <a:gs pos="0">
                  <a:srgbClr val="4D4D4D"/>
                </a:gs>
                <a:gs pos="50000">
                  <a:schemeClr val="tx1"/>
                </a:gs>
                <a:gs pos="100000">
                  <a:srgbClr val="4D4D4D"/>
                </a:gs>
              </a:gsLst>
              <a:lin ang="54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5956" name="Group 212"/>
          <p:cNvGrpSpPr>
            <a:grpSpLocks/>
          </p:cNvGrpSpPr>
          <p:nvPr/>
        </p:nvGrpSpPr>
        <p:grpSpPr bwMode="auto">
          <a:xfrm>
            <a:off x="6672263" y="4005263"/>
            <a:ext cx="431800" cy="101600"/>
            <a:chOff x="2018" y="2432"/>
            <a:chExt cx="272" cy="64"/>
          </a:xfrm>
        </p:grpSpPr>
        <p:sp>
          <p:nvSpPr>
            <p:cNvPr id="415957" name="Rectangle 213"/>
            <p:cNvSpPr>
              <a:spLocks noChangeArrowheads="1"/>
            </p:cNvSpPr>
            <p:nvPr/>
          </p:nvSpPr>
          <p:spPr bwMode="auto">
            <a:xfrm>
              <a:off x="2063" y="2432"/>
              <a:ext cx="181" cy="64"/>
            </a:xfrm>
            <a:prstGeom prst="rect">
              <a:avLst/>
            </a:prstGeom>
            <a:gradFill rotWithShape="1">
              <a:gsLst>
                <a:gs pos="0">
                  <a:srgbClr val="B2B2B2">
                    <a:gamma/>
                    <a:shade val="66275"/>
                    <a:invGamma/>
                  </a:srgbClr>
                </a:gs>
                <a:gs pos="50000">
                  <a:srgbClr val="B2B2B2"/>
                </a:gs>
                <a:gs pos="100000">
                  <a:srgbClr val="B2B2B2">
                    <a:gamma/>
                    <a:shade val="66275"/>
                    <a:invGamma/>
                  </a:srgbClr>
                </a:gs>
              </a:gsLst>
              <a:lin ang="0" scaled="1"/>
            </a:gra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58" name="Line 214"/>
            <p:cNvSpPr>
              <a:spLocks noChangeShapeType="1"/>
            </p:cNvSpPr>
            <p:nvPr/>
          </p:nvSpPr>
          <p:spPr bwMode="auto">
            <a:xfrm flipV="1">
              <a:off x="2199" y="2496"/>
              <a:ext cx="91" cy="0"/>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59" name="Line 215"/>
            <p:cNvSpPr>
              <a:spLocks noChangeShapeType="1"/>
            </p:cNvSpPr>
            <p:nvPr/>
          </p:nvSpPr>
          <p:spPr bwMode="auto">
            <a:xfrm flipV="1">
              <a:off x="2018" y="2496"/>
              <a:ext cx="91" cy="0"/>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5960" name="Group 216"/>
          <p:cNvGrpSpPr>
            <a:grpSpLocks/>
          </p:cNvGrpSpPr>
          <p:nvPr/>
        </p:nvGrpSpPr>
        <p:grpSpPr bwMode="auto">
          <a:xfrm>
            <a:off x="6383339" y="2924175"/>
            <a:ext cx="1081087" cy="795338"/>
            <a:chOff x="1791" y="2024"/>
            <a:chExt cx="545" cy="501"/>
          </a:xfrm>
        </p:grpSpPr>
        <p:sp>
          <p:nvSpPr>
            <p:cNvPr id="415961" name="Rectangle 217"/>
            <p:cNvSpPr>
              <a:spLocks noChangeArrowheads="1"/>
            </p:cNvSpPr>
            <p:nvPr/>
          </p:nvSpPr>
          <p:spPr bwMode="auto">
            <a:xfrm>
              <a:off x="1791" y="2024"/>
              <a:ext cx="78" cy="501"/>
            </a:xfrm>
            <a:prstGeom prst="rect">
              <a:avLst/>
            </a:prstGeom>
            <a:gradFill rotWithShape="1">
              <a:gsLst>
                <a:gs pos="0">
                  <a:schemeClr val="bg2"/>
                </a:gs>
                <a:gs pos="100000">
                  <a:srgbClr val="5F5F5F"/>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5962" name="Rectangle 218"/>
            <p:cNvSpPr>
              <a:spLocks noChangeArrowheads="1"/>
            </p:cNvSpPr>
            <p:nvPr/>
          </p:nvSpPr>
          <p:spPr bwMode="auto">
            <a:xfrm>
              <a:off x="1882" y="2251"/>
              <a:ext cx="454" cy="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6028" name="Rectangle 284"/>
          <p:cNvSpPr>
            <a:spLocks noChangeArrowheads="1"/>
          </p:cNvSpPr>
          <p:nvPr/>
        </p:nvSpPr>
        <p:spPr bwMode="auto">
          <a:xfrm>
            <a:off x="7032625" y="765176"/>
            <a:ext cx="1727200" cy="576263"/>
          </a:xfrm>
          <a:prstGeom prst="rect">
            <a:avLst/>
          </a:prstGeom>
          <a:solidFill>
            <a:srgbClr val="00FF00">
              <a:alpha val="0"/>
            </a:srgbClr>
          </a:solidFill>
          <a:ln>
            <a:noFill/>
          </a:ln>
          <a:effectLst>
            <a:prstShdw prst="shdw18" dist="17961" dir="13500000">
              <a:srgbClr val="00FF00">
                <a:gamma/>
                <a:shade val="60000"/>
                <a:invGamma/>
              </a:srgb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r>
              <a:rPr lang="en-US" altLang="zh-CN"/>
              <a:t>Flying Vision</a:t>
            </a:r>
          </a:p>
        </p:txBody>
      </p:sp>
      <p:sp>
        <p:nvSpPr>
          <p:cNvPr id="416030" name="AutoShape 286"/>
          <p:cNvSpPr>
            <a:spLocks noChangeArrowheads="1"/>
          </p:cNvSpPr>
          <p:nvPr/>
        </p:nvSpPr>
        <p:spPr bwMode="auto">
          <a:xfrm>
            <a:off x="2208214" y="188913"/>
            <a:ext cx="1728787" cy="431800"/>
          </a:xfrm>
          <a:prstGeom prst="flowChartProcess">
            <a:avLst/>
          </a:prstGeom>
          <a:solidFill>
            <a:schemeClr val="accent1"/>
          </a:solidFill>
          <a:ln w="9525" algn="ctr">
            <a:solidFill>
              <a:schemeClr val="tx1"/>
            </a:solidFill>
            <a:miter lim="800000"/>
            <a:headEnd/>
            <a:tailEnd/>
          </a:ln>
          <a:effectLst>
            <a:outerShdw sy="-50000" kx="2453608" rotWithShape="0">
              <a:schemeClr val="bg2">
                <a:alpha val="50000"/>
              </a:schemeClr>
            </a:outerShdw>
          </a:effectLst>
        </p:spPr>
        <p:txBody>
          <a:bodyPr wrap="none" anchor="ctr"/>
          <a:lstStyle/>
          <a:p>
            <a:r>
              <a:rPr lang="zh-CN" altLang="en-US"/>
              <a:t>贴片机动作原理</a:t>
            </a:r>
          </a:p>
        </p:txBody>
      </p:sp>
    </p:spTree>
    <p:extLst>
      <p:ext uri="{BB962C8B-B14F-4D97-AF65-F5344CB8AC3E}">
        <p14:creationId xmlns:p14="http://schemas.microsoft.com/office/powerpoint/2010/main" val="251456335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5.E-6 -1.50289E-6 L 0.00052 0.08393 " pathEditMode="relative" rAng="0" ptsTypes="AA">
                                      <p:cBhvr>
                                        <p:cTn id="6" dur="2000" fill="hold"/>
                                        <p:tgtEl>
                                          <p:spTgt spid="415949"/>
                                        </p:tgtEl>
                                        <p:attrNameLst>
                                          <p:attrName>ppt_x</p:attrName>
                                          <p:attrName>ppt_y</p:attrName>
                                        </p:attrNameLst>
                                      </p:cBhvr>
                                      <p:rCtr x="17" y="4185"/>
                                    </p:animMotion>
                                  </p:childTnLst>
                                </p:cTn>
                              </p:par>
                            </p:childTnLst>
                          </p:cTn>
                        </p:par>
                        <p:par>
                          <p:cTn id="7" fill="hold" nodeType="afterGroup">
                            <p:stCondLst>
                              <p:cond delay="2000"/>
                            </p:stCondLst>
                            <p:childTnLst>
                              <p:par>
                                <p:cTn id="8" presetID="0" presetClass="path" presetSubtype="0" accel="50000" decel="50000" fill="hold" nodeType="afterEffect">
                                  <p:stCondLst>
                                    <p:cond delay="0"/>
                                  </p:stCondLst>
                                  <p:childTnLst>
                                    <p:animMotion origin="layout" path="M 4.16667E-6 -5.78035E-6 L 4.16667E-6 -0.04186 " pathEditMode="relative" ptsTypes="AA">
                                      <p:cBhvr>
                                        <p:cTn id="9" dur="2000" fill="hold"/>
                                        <p:tgtEl>
                                          <p:spTgt spid="415956"/>
                                        </p:tgtEl>
                                        <p:attrNameLst>
                                          <p:attrName>ppt_x</p:attrName>
                                          <p:attrName>ppt_y</p:attrName>
                                        </p:attrNameLst>
                                      </p:cBhvr>
                                    </p:animMotion>
                                  </p:childTnLst>
                                </p:cTn>
                              </p:par>
                              <p:par>
                                <p:cTn id="10" presetID="0" presetClass="path" presetSubtype="0" accel="50000" decel="50000" fill="hold" nodeType="withEffect">
                                  <p:stCondLst>
                                    <p:cond delay="0"/>
                                  </p:stCondLst>
                                  <p:childTnLst>
                                    <p:animMotion origin="layout" path="M 0.00052 0.09595 L 0.00052 0.03306 " pathEditMode="relative" rAng="0" ptsTypes="AA">
                                      <p:cBhvr>
                                        <p:cTn id="11" dur="2000" fill="hold"/>
                                        <p:tgtEl>
                                          <p:spTgt spid="415949"/>
                                        </p:tgtEl>
                                        <p:attrNameLst>
                                          <p:attrName>ppt_x</p:attrName>
                                          <p:attrName>ppt_y</p:attrName>
                                        </p:attrNameLst>
                                      </p:cBhvr>
                                      <p:rCtr x="0" y="-3145"/>
                                    </p:animMotion>
                                  </p:childTnLst>
                                </p:cTn>
                              </p:par>
                              <p:par>
                                <p:cTn id="12" presetID="0" presetClass="path" presetSubtype="0" accel="50000" decel="50000" fill="hold" nodeType="withEffect">
                                  <p:stCondLst>
                                    <p:cond delay="0"/>
                                  </p:stCondLst>
                                  <p:childTnLst>
                                    <p:animMotion origin="layout" path="M 0.0 0.0 L 0.17327 0.0 " pathEditMode="relative" ptsTypes="AA">
                                      <p:cBhvr>
                                        <p:cTn id="13" dur="2000" fill="hold"/>
                                        <p:tgtEl>
                                          <p:spTgt spid="415949"/>
                                        </p:tgtEl>
                                        <p:attrNameLst>
                                          <p:attrName>ppt_x</p:attrName>
                                          <p:attrName>ppt_y</p:attrName>
                                        </p:attrNameLst>
                                      </p:cBhvr>
                                    </p:animMotion>
                                  </p:childTnLst>
                                </p:cTn>
                              </p:par>
                              <p:par>
                                <p:cTn id="14" presetID="0" presetClass="path" presetSubtype="0" accel="50000" decel="50000" fill="hold" nodeType="withEffect">
                                  <p:stCondLst>
                                    <p:cond delay="0"/>
                                  </p:stCondLst>
                                  <p:childTnLst>
                                    <p:animMotion origin="layout" path="M 0.0 0.0 L 0.17327 0.0 " pathEditMode="relative" ptsTypes="AA">
                                      <p:cBhvr>
                                        <p:cTn id="15" dur="2000" fill="hold"/>
                                        <p:tgtEl>
                                          <p:spTgt spid="415952"/>
                                        </p:tgtEl>
                                        <p:attrNameLst>
                                          <p:attrName>ppt_x</p:attrName>
                                          <p:attrName>ppt_y</p:attrName>
                                        </p:attrNameLst>
                                      </p:cBhvr>
                                    </p:animMotion>
                                  </p:childTnLst>
                                </p:cTn>
                              </p:par>
                              <p:par>
                                <p:cTn id="16" presetID="0" presetClass="path" presetSubtype="0" accel="50000" decel="50000" fill="hold" nodeType="withEffect">
                                  <p:stCondLst>
                                    <p:cond delay="0"/>
                                  </p:stCondLst>
                                  <p:childTnLst>
                                    <p:animMotion origin="layout" path="M 4.16667E-6 -0.07191 L 0.17326 -0.07191 " pathEditMode="relative" rAng="0" ptsTypes="AA">
                                      <p:cBhvr>
                                        <p:cTn id="17" dur="2000" fill="hold"/>
                                        <p:tgtEl>
                                          <p:spTgt spid="415956"/>
                                        </p:tgtEl>
                                        <p:attrNameLst>
                                          <p:attrName>ppt_x</p:attrName>
                                          <p:attrName>ppt_y</p:attrName>
                                        </p:attrNameLst>
                                      </p:cBhvr>
                                      <p:rCtr x="8663" y="0"/>
                                    </p:animMotion>
                                  </p:childTnLst>
                                </p:cTn>
                              </p:par>
                              <p:par>
                                <p:cTn id="18" presetID="0" presetClass="path" presetSubtype="0" accel="50000" decel="50000" fill="hold" nodeType="withEffect">
                                  <p:stCondLst>
                                    <p:cond delay="0"/>
                                  </p:stCondLst>
                                  <p:childTnLst>
                                    <p:animMotion origin="layout" path="M -3.33333E-6 3.2948E-6 L 0.17326 3.2948E-6 " pathEditMode="relative" ptsTypes="AA">
                                      <p:cBhvr>
                                        <p:cTn id="19" dur="2000" fill="hold"/>
                                        <p:tgtEl>
                                          <p:spTgt spid="415960"/>
                                        </p:tgtEl>
                                        <p:attrNameLst>
                                          <p:attrName>ppt_x</p:attrName>
                                          <p:attrName>ppt_y</p:attrName>
                                        </p:attrNameLst>
                                      </p:cBhvr>
                                    </p:animMotion>
                                  </p:childTnLst>
                                </p:cTn>
                              </p:par>
                              <p:par>
                                <p:cTn id="20" presetID="8" presetClass="emph" presetSubtype="0" autoRev="1" fill="hold" nodeType="withEffect">
                                  <p:stCondLst>
                                    <p:cond delay="0"/>
                                  </p:stCondLst>
                                  <p:childTnLst>
                                    <p:animRot by="-2700000">
                                      <p:cBhvr>
                                        <p:cTn id="21" dur="1000" fill="hold"/>
                                        <p:tgtEl>
                                          <p:spTgt spid="415960"/>
                                        </p:tgtEl>
                                        <p:attrNameLst>
                                          <p:attrName>r</p:attrName>
                                        </p:attrNameLst>
                                      </p:cBhvr>
                                    </p:animRot>
                                  </p:childTnLst>
                                </p:cTn>
                              </p:par>
                            </p:childTnLst>
                          </p:cTn>
                        </p:par>
                        <p:par>
                          <p:cTn id="22" fill="hold" nodeType="afterGroup">
                            <p:stCondLst>
                              <p:cond delay="4000"/>
                            </p:stCondLst>
                            <p:childTnLst>
                              <p:par>
                                <p:cTn id="23" presetID="0" presetClass="path" presetSubtype="0" accel="50000" decel="50000" fill="hold" nodeType="afterEffect">
                                  <p:stCondLst>
                                    <p:cond delay="0"/>
                                  </p:stCondLst>
                                  <p:childTnLst>
                                    <p:animMotion origin="layout" path="M 0.17326 -0.03098 L 0.17344 0.08463 " pathEditMode="relative" rAng="0" ptsTypes="AA">
                                      <p:cBhvr>
                                        <p:cTn id="24" dur="2000" fill="hold"/>
                                        <p:tgtEl>
                                          <p:spTgt spid="415949"/>
                                        </p:tgtEl>
                                        <p:attrNameLst>
                                          <p:attrName>ppt_x</p:attrName>
                                          <p:attrName>ppt_y</p:attrName>
                                        </p:attrNameLst>
                                      </p:cBhvr>
                                      <p:rCtr x="0" y="5780"/>
                                    </p:animMotion>
                                  </p:childTnLst>
                                </p:cTn>
                              </p:par>
                              <p:par>
                                <p:cTn id="25" presetID="0" presetClass="path" presetSubtype="0" accel="50000" decel="50000" fill="hold" nodeType="withEffect">
                                  <p:stCondLst>
                                    <p:cond delay="0"/>
                                  </p:stCondLst>
                                  <p:childTnLst>
                                    <p:animMotion origin="layout" path="M 0.17222 -0.10382 L 0.17326 0.003 " pathEditMode="relative" rAng="0" ptsTypes="AA">
                                      <p:cBhvr>
                                        <p:cTn id="26" dur="2000" fill="hold"/>
                                        <p:tgtEl>
                                          <p:spTgt spid="415956"/>
                                        </p:tgtEl>
                                        <p:attrNameLst>
                                          <p:attrName>ppt_x</p:attrName>
                                          <p:attrName>ppt_y</p:attrName>
                                        </p:attrNameLst>
                                      </p:cBhvr>
                                      <p:rCtr x="52" y="53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058" name="Picture 2" descr="Came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801813"/>
            <a:ext cx="427038" cy="950912"/>
          </a:xfrm>
          <a:prstGeom prst="rect">
            <a:avLst/>
          </a:prstGeom>
          <a:noFill/>
          <a:extLst>
            <a:ext uri="{909E8E84-426E-40DD-AFC4-6F175D3DCCD1}">
              <a14:hiddenFill xmlns:a14="http://schemas.microsoft.com/office/drawing/2010/main">
                <a:solidFill>
                  <a:srgbClr val="FFFFFF"/>
                </a:solidFill>
              </a14:hiddenFill>
            </a:ext>
          </a:extLst>
        </p:spPr>
      </p:pic>
      <p:pic>
        <p:nvPicPr>
          <p:cNvPr id="429059" name="Picture 3" descr="Came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792413"/>
            <a:ext cx="890588" cy="1238250"/>
          </a:xfrm>
          <a:prstGeom prst="rect">
            <a:avLst/>
          </a:prstGeom>
          <a:noFill/>
          <a:extLst>
            <a:ext uri="{909E8E84-426E-40DD-AFC4-6F175D3DCCD1}">
              <a14:hiddenFill xmlns:a14="http://schemas.microsoft.com/office/drawing/2010/main">
                <a:solidFill>
                  <a:srgbClr val="FFFFFF"/>
                </a:solidFill>
              </a14:hiddenFill>
            </a:ext>
          </a:extLst>
        </p:spPr>
      </p:pic>
      <p:grpSp>
        <p:nvGrpSpPr>
          <p:cNvPr id="429060" name="Group 4"/>
          <p:cNvGrpSpPr>
            <a:grpSpLocks/>
          </p:cNvGrpSpPr>
          <p:nvPr/>
        </p:nvGrpSpPr>
        <p:grpSpPr bwMode="auto">
          <a:xfrm>
            <a:off x="5029200" y="2716213"/>
            <a:ext cx="838200" cy="1066800"/>
            <a:chOff x="2208" y="2304"/>
            <a:chExt cx="528" cy="672"/>
          </a:xfrm>
        </p:grpSpPr>
        <p:sp>
          <p:nvSpPr>
            <p:cNvPr id="429061" name="Line 5"/>
            <p:cNvSpPr>
              <a:spLocks noChangeShapeType="1"/>
            </p:cNvSpPr>
            <p:nvPr/>
          </p:nvSpPr>
          <p:spPr bwMode="auto">
            <a:xfrm flipH="1">
              <a:off x="2208" y="2496"/>
              <a:ext cx="52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62" name="Line 6"/>
            <p:cNvSpPr>
              <a:spLocks noChangeShapeType="1"/>
            </p:cNvSpPr>
            <p:nvPr/>
          </p:nvSpPr>
          <p:spPr bwMode="auto">
            <a:xfrm flipH="1">
              <a:off x="2400" y="2592"/>
              <a:ext cx="336" cy="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63" name="Line 7"/>
            <p:cNvSpPr>
              <a:spLocks noChangeShapeType="1"/>
            </p:cNvSpPr>
            <p:nvPr/>
          </p:nvSpPr>
          <p:spPr bwMode="auto">
            <a:xfrm flipH="1" flipV="1">
              <a:off x="2496" y="2784"/>
              <a:ext cx="240" cy="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64" name="Line 8"/>
            <p:cNvSpPr>
              <a:spLocks noChangeShapeType="1"/>
            </p:cNvSpPr>
            <p:nvPr/>
          </p:nvSpPr>
          <p:spPr bwMode="auto">
            <a:xfrm flipH="1">
              <a:off x="2688" y="2976"/>
              <a:ext cx="4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65" name="Line 9"/>
            <p:cNvSpPr>
              <a:spLocks noChangeShapeType="1"/>
            </p:cNvSpPr>
            <p:nvPr/>
          </p:nvSpPr>
          <p:spPr bwMode="auto">
            <a:xfrm flipV="1">
              <a:off x="2208" y="2304"/>
              <a:ext cx="0" cy="19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66" name="Line 10"/>
            <p:cNvSpPr>
              <a:spLocks noChangeShapeType="1"/>
            </p:cNvSpPr>
            <p:nvPr/>
          </p:nvSpPr>
          <p:spPr bwMode="auto">
            <a:xfrm flipV="1">
              <a:off x="2688" y="2304"/>
              <a:ext cx="0" cy="6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429067" name="Picture 11" descr="Came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475" y="1700213"/>
            <a:ext cx="890588" cy="1238250"/>
          </a:xfrm>
          <a:prstGeom prst="rect">
            <a:avLst/>
          </a:prstGeom>
          <a:noFill/>
          <a:extLst>
            <a:ext uri="{909E8E84-426E-40DD-AFC4-6F175D3DCCD1}">
              <a14:hiddenFill xmlns:a14="http://schemas.microsoft.com/office/drawing/2010/main">
                <a:solidFill>
                  <a:srgbClr val="FFFFFF"/>
                </a:solidFill>
              </a14:hiddenFill>
            </a:ext>
          </a:extLst>
        </p:spPr>
      </p:pic>
      <p:pic>
        <p:nvPicPr>
          <p:cNvPr id="429069" name="Picture 13" descr="Camera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164014"/>
            <a:ext cx="755650" cy="109537"/>
          </a:xfrm>
          <a:prstGeom prst="rect">
            <a:avLst/>
          </a:prstGeom>
          <a:noFill/>
          <a:extLst>
            <a:ext uri="{909E8E84-426E-40DD-AFC4-6F175D3DCCD1}">
              <a14:hiddenFill xmlns:a14="http://schemas.microsoft.com/office/drawing/2010/main">
                <a:solidFill>
                  <a:srgbClr val="FFFFFF"/>
                </a:solidFill>
              </a14:hiddenFill>
            </a:ext>
          </a:extLst>
        </p:spPr>
      </p:pic>
      <p:pic>
        <p:nvPicPr>
          <p:cNvPr id="429070" name="Picture 14" descr="Came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944813"/>
            <a:ext cx="890588" cy="1238250"/>
          </a:xfrm>
          <a:prstGeom prst="rect">
            <a:avLst/>
          </a:prstGeom>
          <a:noFill/>
          <a:extLst>
            <a:ext uri="{909E8E84-426E-40DD-AFC4-6F175D3DCCD1}">
              <a14:hiddenFill xmlns:a14="http://schemas.microsoft.com/office/drawing/2010/main">
                <a:solidFill>
                  <a:srgbClr val="FFFFFF"/>
                </a:solidFill>
              </a14:hiddenFill>
            </a:ext>
          </a:extLst>
        </p:spPr>
      </p:pic>
      <p:pic>
        <p:nvPicPr>
          <p:cNvPr id="429071" name="Picture 15" descr="Came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213101"/>
            <a:ext cx="427038" cy="950913"/>
          </a:xfrm>
          <a:prstGeom prst="rect">
            <a:avLst/>
          </a:prstGeom>
          <a:noFill/>
          <a:extLst>
            <a:ext uri="{909E8E84-426E-40DD-AFC4-6F175D3DCCD1}">
              <a14:hiddenFill xmlns:a14="http://schemas.microsoft.com/office/drawing/2010/main">
                <a:solidFill>
                  <a:srgbClr val="FFFFFF"/>
                </a:solidFill>
              </a14:hiddenFill>
            </a:ext>
          </a:extLst>
        </p:spPr>
      </p:pic>
      <p:sp>
        <p:nvSpPr>
          <p:cNvPr id="429072" name="Rectangle 16"/>
          <p:cNvSpPr>
            <a:spLocks noChangeArrowheads="1"/>
          </p:cNvSpPr>
          <p:nvPr/>
        </p:nvSpPr>
        <p:spPr bwMode="auto">
          <a:xfrm>
            <a:off x="5029200" y="4087813"/>
            <a:ext cx="7620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29073" name="Picture 17" descr="Came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49413"/>
            <a:ext cx="890588" cy="1238250"/>
          </a:xfrm>
          <a:prstGeom prst="rect">
            <a:avLst/>
          </a:prstGeom>
          <a:noFill/>
          <a:extLst>
            <a:ext uri="{909E8E84-426E-40DD-AFC4-6F175D3DCCD1}">
              <a14:hiddenFill xmlns:a14="http://schemas.microsoft.com/office/drawing/2010/main">
                <a:solidFill>
                  <a:srgbClr val="FFFFFF"/>
                </a:solidFill>
              </a14:hiddenFill>
            </a:ext>
          </a:extLst>
        </p:spPr>
      </p:pic>
      <p:pic>
        <p:nvPicPr>
          <p:cNvPr id="429074" name="Picture 18" descr="Came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30413"/>
            <a:ext cx="890588" cy="1238250"/>
          </a:xfrm>
          <a:prstGeom prst="rect">
            <a:avLst/>
          </a:prstGeom>
          <a:noFill/>
          <a:extLst>
            <a:ext uri="{909E8E84-426E-40DD-AFC4-6F175D3DCCD1}">
              <a14:hiddenFill xmlns:a14="http://schemas.microsoft.com/office/drawing/2010/main">
                <a:solidFill>
                  <a:srgbClr val="FFFFFF"/>
                </a:solidFill>
              </a14:hiddenFill>
            </a:ext>
          </a:extLst>
        </p:spPr>
      </p:pic>
      <p:sp>
        <p:nvSpPr>
          <p:cNvPr id="429075" name="AutoShape 19"/>
          <p:cNvSpPr>
            <a:spLocks noChangeArrowheads="1"/>
          </p:cNvSpPr>
          <p:nvPr/>
        </p:nvSpPr>
        <p:spPr bwMode="auto">
          <a:xfrm>
            <a:off x="6324600" y="1268413"/>
            <a:ext cx="1600200" cy="457200"/>
          </a:xfrm>
          <a:prstGeom prst="wedgeRoundRectCallout">
            <a:avLst>
              <a:gd name="adj1" fmla="val -104958"/>
              <a:gd name="adj2" fmla="val 184375"/>
              <a:gd name="adj3" fmla="val 16667"/>
            </a:avLst>
          </a:prstGeom>
          <a:noFill/>
          <a:ln w="38100">
            <a:solidFill>
              <a:srgbClr val="00FF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1"/>
            <a:r>
              <a:rPr kumimoji="1" lang="en-US" altLang="ko-KR" sz="2400">
                <a:solidFill>
                  <a:srgbClr val="0000FF"/>
                </a:solidFill>
                <a:latin typeface="Announce" pitchFamily="2" charset="0"/>
                <a:ea typeface="휴먼매직체" pitchFamily="18" charset="-127"/>
              </a:rPr>
              <a:t>Head </a:t>
            </a:r>
            <a:endParaRPr kumimoji="1" lang="en-US" altLang="ko-KR" sz="2800">
              <a:solidFill>
                <a:srgbClr val="0000FF"/>
              </a:solidFill>
              <a:latin typeface="Announce" pitchFamily="2" charset="0"/>
              <a:ea typeface="휴먼매직체" pitchFamily="18" charset="-127"/>
            </a:endParaRPr>
          </a:p>
        </p:txBody>
      </p:sp>
      <p:sp>
        <p:nvSpPr>
          <p:cNvPr id="429076" name="AutoShape 20"/>
          <p:cNvSpPr>
            <a:spLocks noChangeArrowheads="1"/>
          </p:cNvSpPr>
          <p:nvPr/>
        </p:nvSpPr>
        <p:spPr bwMode="auto">
          <a:xfrm>
            <a:off x="1905000" y="2030413"/>
            <a:ext cx="2209800" cy="533400"/>
          </a:xfrm>
          <a:prstGeom prst="wedgeRoundRectCallout">
            <a:avLst>
              <a:gd name="adj1" fmla="val 55745"/>
              <a:gd name="adj2" fmla="val 107736"/>
              <a:gd name="adj3" fmla="val 16667"/>
            </a:avLst>
          </a:prstGeom>
          <a:noFill/>
          <a:ln w="38100">
            <a:solidFill>
              <a:srgbClr val="00FF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1"/>
            <a:r>
              <a:rPr kumimoji="1" lang="en-US" altLang="ko-KR" sz="2800">
                <a:solidFill>
                  <a:srgbClr val="0000FF"/>
                </a:solidFill>
                <a:latin typeface="Announce" pitchFamily="2" charset="0"/>
                <a:ea typeface="휴먼매직체" pitchFamily="18" charset="-127"/>
              </a:rPr>
              <a:t>Mirror</a:t>
            </a:r>
            <a:endParaRPr kumimoji="1" lang="en-US" altLang="ko-KR" sz="2800">
              <a:solidFill>
                <a:srgbClr val="0000FF"/>
              </a:solidFill>
              <a:ea typeface="Gulim" panose="020B0600000101010101" pitchFamily="34" charset="-127"/>
            </a:endParaRPr>
          </a:p>
        </p:txBody>
      </p:sp>
      <p:sp>
        <p:nvSpPr>
          <p:cNvPr id="429077" name="AutoShape 21"/>
          <p:cNvSpPr>
            <a:spLocks noChangeArrowheads="1"/>
          </p:cNvSpPr>
          <p:nvPr/>
        </p:nvSpPr>
        <p:spPr bwMode="auto">
          <a:xfrm>
            <a:off x="7467600" y="4697413"/>
            <a:ext cx="1905000" cy="603250"/>
          </a:xfrm>
          <a:prstGeom prst="wedgeRoundRectCallout">
            <a:avLst>
              <a:gd name="adj1" fmla="val -74583"/>
              <a:gd name="adj2" fmla="val -198157"/>
              <a:gd name="adj3" fmla="val 16667"/>
            </a:avLst>
          </a:prstGeom>
          <a:noFill/>
          <a:ln w="38100">
            <a:solidFill>
              <a:srgbClr val="00FF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1"/>
            <a:r>
              <a:rPr kumimoji="1" lang="en-US" altLang="ko-KR" sz="2800">
                <a:solidFill>
                  <a:srgbClr val="0000FF"/>
                </a:solidFill>
                <a:latin typeface="Announce" pitchFamily="2" charset="0"/>
                <a:ea typeface="휴먼매직체" pitchFamily="18" charset="-127"/>
              </a:rPr>
              <a:t>Camera</a:t>
            </a:r>
            <a:endParaRPr kumimoji="1" lang="en-US" altLang="ko-KR" sz="2800">
              <a:solidFill>
                <a:srgbClr val="0000FF"/>
              </a:solidFill>
              <a:latin typeface="Announce" pitchFamily="2" charset="0"/>
              <a:ea typeface="Gulim" panose="020B0600000101010101" pitchFamily="34" charset="-127"/>
            </a:endParaRPr>
          </a:p>
        </p:txBody>
      </p:sp>
      <p:grpSp>
        <p:nvGrpSpPr>
          <p:cNvPr id="429078" name="Group 22"/>
          <p:cNvGrpSpPr>
            <a:grpSpLocks/>
          </p:cNvGrpSpPr>
          <p:nvPr/>
        </p:nvGrpSpPr>
        <p:grpSpPr bwMode="auto">
          <a:xfrm>
            <a:off x="6019800" y="3097213"/>
            <a:ext cx="76200" cy="609600"/>
            <a:chOff x="2832" y="2544"/>
            <a:chExt cx="48" cy="384"/>
          </a:xfrm>
        </p:grpSpPr>
        <p:sp>
          <p:nvSpPr>
            <p:cNvPr id="429079" name="Rectangle 23"/>
            <p:cNvSpPr>
              <a:spLocks noChangeArrowheads="1"/>
            </p:cNvSpPr>
            <p:nvPr/>
          </p:nvSpPr>
          <p:spPr bwMode="auto">
            <a:xfrm flipH="1">
              <a:off x="2832" y="2544"/>
              <a:ext cx="48" cy="96"/>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9080" name="Rectangle 24"/>
            <p:cNvSpPr>
              <a:spLocks noChangeArrowheads="1"/>
            </p:cNvSpPr>
            <p:nvPr/>
          </p:nvSpPr>
          <p:spPr bwMode="auto">
            <a:xfrm flipH="1">
              <a:off x="2832" y="2832"/>
              <a:ext cx="48" cy="96"/>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29081" name="Group 25"/>
          <p:cNvGrpSpPr>
            <a:grpSpLocks/>
          </p:cNvGrpSpPr>
          <p:nvPr/>
        </p:nvGrpSpPr>
        <p:grpSpPr bwMode="auto">
          <a:xfrm>
            <a:off x="4953000" y="2792413"/>
            <a:ext cx="914400" cy="152400"/>
            <a:chOff x="2160" y="2352"/>
            <a:chExt cx="576" cy="96"/>
          </a:xfrm>
        </p:grpSpPr>
        <p:sp>
          <p:nvSpPr>
            <p:cNvPr id="429082" name="Rectangle 26"/>
            <p:cNvSpPr>
              <a:spLocks noChangeArrowheads="1"/>
            </p:cNvSpPr>
            <p:nvPr/>
          </p:nvSpPr>
          <p:spPr bwMode="auto">
            <a:xfrm>
              <a:off x="2160" y="2352"/>
              <a:ext cx="48" cy="96"/>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9083" name="Rectangle 27"/>
            <p:cNvSpPr>
              <a:spLocks noChangeArrowheads="1"/>
            </p:cNvSpPr>
            <p:nvPr/>
          </p:nvSpPr>
          <p:spPr bwMode="auto">
            <a:xfrm>
              <a:off x="2688" y="2352"/>
              <a:ext cx="48" cy="96"/>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9085" name="AutoShape 29"/>
          <p:cNvSpPr>
            <a:spLocks noChangeArrowheads="1"/>
          </p:cNvSpPr>
          <p:nvPr/>
        </p:nvSpPr>
        <p:spPr bwMode="auto">
          <a:xfrm>
            <a:off x="3143250" y="3860800"/>
            <a:ext cx="1524000" cy="533400"/>
          </a:xfrm>
          <a:prstGeom prst="wedgeRoundRectCallout">
            <a:avLst>
              <a:gd name="adj1" fmla="val 66042"/>
              <a:gd name="adj2" fmla="val -230356"/>
              <a:gd name="adj3" fmla="val 16667"/>
            </a:avLst>
          </a:prstGeom>
          <a:noFill/>
          <a:ln w="38100">
            <a:solidFill>
              <a:srgbClr val="00FF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1"/>
            <a:r>
              <a:rPr kumimoji="1" lang="en-US" altLang="ko-KR" sz="2800">
                <a:solidFill>
                  <a:srgbClr val="3399FF"/>
                </a:solidFill>
                <a:latin typeface="Announce" pitchFamily="2" charset="0"/>
                <a:ea typeface="휴먼매직체" pitchFamily="18" charset="-127"/>
              </a:rPr>
              <a:t>Side</a:t>
            </a:r>
            <a:endParaRPr kumimoji="1" lang="en-US" altLang="ko-KR" sz="2800">
              <a:solidFill>
                <a:srgbClr val="3399FF"/>
              </a:solidFill>
              <a:latin typeface="Announce" pitchFamily="2" charset="0"/>
              <a:ea typeface="Gulim" panose="020B0600000101010101" pitchFamily="34" charset="-127"/>
            </a:endParaRPr>
          </a:p>
        </p:txBody>
      </p:sp>
      <p:sp>
        <p:nvSpPr>
          <p:cNvPr id="429086" name="AutoShape 30"/>
          <p:cNvSpPr>
            <a:spLocks noChangeArrowheads="1"/>
          </p:cNvSpPr>
          <p:nvPr/>
        </p:nvSpPr>
        <p:spPr bwMode="auto">
          <a:xfrm>
            <a:off x="7086600" y="2030413"/>
            <a:ext cx="1524000" cy="533400"/>
          </a:xfrm>
          <a:prstGeom prst="wedgeRoundRectCallout">
            <a:avLst>
              <a:gd name="adj1" fmla="val -127917"/>
              <a:gd name="adj2" fmla="val 134227"/>
              <a:gd name="adj3" fmla="val 16667"/>
            </a:avLst>
          </a:prstGeom>
          <a:noFill/>
          <a:ln w="38100">
            <a:solidFill>
              <a:srgbClr val="00FF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atinLnBrk="1"/>
            <a:r>
              <a:rPr kumimoji="1" lang="en-US" altLang="ko-KR" sz="2800">
                <a:solidFill>
                  <a:srgbClr val="3399FF"/>
                </a:solidFill>
                <a:latin typeface="Announce" pitchFamily="2" charset="0"/>
                <a:ea typeface="휴먼매직체" pitchFamily="18" charset="-127"/>
              </a:rPr>
              <a:t>Outer</a:t>
            </a:r>
            <a:endParaRPr kumimoji="1" lang="en-US" altLang="ko-KR" sz="2800">
              <a:solidFill>
                <a:srgbClr val="3399FF"/>
              </a:solidFill>
              <a:latin typeface="Announce" pitchFamily="2" charset="0"/>
              <a:ea typeface="Gulim" panose="020B0600000101010101" pitchFamily="34" charset="-127"/>
            </a:endParaRPr>
          </a:p>
        </p:txBody>
      </p:sp>
      <p:sp>
        <p:nvSpPr>
          <p:cNvPr id="429087" name="Line 31"/>
          <p:cNvSpPr>
            <a:spLocks noChangeShapeType="1"/>
          </p:cNvSpPr>
          <p:nvPr/>
        </p:nvSpPr>
        <p:spPr bwMode="auto">
          <a:xfrm>
            <a:off x="5181600" y="3173413"/>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88" name="Line 32"/>
          <p:cNvSpPr>
            <a:spLocks noChangeShapeType="1"/>
          </p:cNvSpPr>
          <p:nvPr/>
        </p:nvSpPr>
        <p:spPr bwMode="auto">
          <a:xfrm>
            <a:off x="5029200" y="3021013"/>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29089" name="Group 33"/>
          <p:cNvGrpSpPr>
            <a:grpSpLocks/>
          </p:cNvGrpSpPr>
          <p:nvPr/>
        </p:nvGrpSpPr>
        <p:grpSpPr bwMode="auto">
          <a:xfrm>
            <a:off x="5029200" y="2716213"/>
            <a:ext cx="762000" cy="228600"/>
            <a:chOff x="2208" y="2304"/>
            <a:chExt cx="480" cy="144"/>
          </a:xfrm>
        </p:grpSpPr>
        <p:sp>
          <p:nvSpPr>
            <p:cNvPr id="429090" name="Line 34"/>
            <p:cNvSpPr>
              <a:spLocks noChangeShapeType="1"/>
            </p:cNvSpPr>
            <p:nvPr/>
          </p:nvSpPr>
          <p:spPr bwMode="auto">
            <a:xfrm flipV="1">
              <a:off x="2208" y="2304"/>
              <a:ext cx="96" cy="4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91" name="Line 35"/>
            <p:cNvSpPr>
              <a:spLocks noChangeShapeType="1"/>
            </p:cNvSpPr>
            <p:nvPr/>
          </p:nvSpPr>
          <p:spPr bwMode="auto">
            <a:xfrm flipV="1">
              <a:off x="2208" y="2352"/>
              <a:ext cx="192" cy="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92" name="Line 36"/>
            <p:cNvSpPr>
              <a:spLocks noChangeShapeType="1"/>
            </p:cNvSpPr>
            <p:nvPr/>
          </p:nvSpPr>
          <p:spPr bwMode="auto">
            <a:xfrm flipH="1" flipV="1">
              <a:off x="2592" y="2304"/>
              <a:ext cx="96" cy="4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93" name="Line 37"/>
            <p:cNvSpPr>
              <a:spLocks noChangeShapeType="1"/>
            </p:cNvSpPr>
            <p:nvPr/>
          </p:nvSpPr>
          <p:spPr bwMode="auto">
            <a:xfrm flipH="1" flipV="1">
              <a:off x="2544" y="2352"/>
              <a:ext cx="144" cy="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429094" name="Picture 38" descr="Came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097213"/>
            <a:ext cx="427038" cy="950912"/>
          </a:xfrm>
          <a:prstGeom prst="rect">
            <a:avLst/>
          </a:prstGeom>
          <a:noFill/>
          <a:extLst>
            <a:ext uri="{909E8E84-426E-40DD-AFC4-6F175D3DCCD1}">
              <a14:hiddenFill xmlns:a14="http://schemas.microsoft.com/office/drawing/2010/main">
                <a:solidFill>
                  <a:srgbClr val="FFFFFF"/>
                </a:solidFill>
              </a14:hiddenFill>
            </a:ext>
          </a:extLst>
        </p:spPr>
      </p:pic>
      <p:pic>
        <p:nvPicPr>
          <p:cNvPr id="429095" name="Picture 39" descr="Camera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021014"/>
            <a:ext cx="1652588" cy="871537"/>
          </a:xfrm>
          <a:prstGeom prst="rect">
            <a:avLst/>
          </a:prstGeom>
          <a:noFill/>
          <a:extLst>
            <a:ext uri="{909E8E84-426E-40DD-AFC4-6F175D3DCCD1}">
              <a14:hiddenFill xmlns:a14="http://schemas.microsoft.com/office/drawing/2010/main">
                <a:solidFill>
                  <a:srgbClr val="FFFFFF"/>
                </a:solidFill>
              </a14:hiddenFill>
            </a:ext>
          </a:extLst>
        </p:spPr>
      </p:pic>
      <p:sp>
        <p:nvSpPr>
          <p:cNvPr id="429096" name="Rectangle 40"/>
          <p:cNvSpPr>
            <a:spLocks noChangeArrowheads="1"/>
          </p:cNvSpPr>
          <p:nvPr/>
        </p:nvSpPr>
        <p:spPr bwMode="auto">
          <a:xfrm rot="2700000">
            <a:off x="4762500" y="3363913"/>
            <a:ext cx="1143000" cy="152400"/>
          </a:xfrm>
          <a:prstGeom prst="rect">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29097" name="Group 41"/>
          <p:cNvGrpSpPr>
            <a:grpSpLocks/>
          </p:cNvGrpSpPr>
          <p:nvPr/>
        </p:nvGrpSpPr>
        <p:grpSpPr bwMode="auto">
          <a:xfrm>
            <a:off x="5181600" y="2792413"/>
            <a:ext cx="914400" cy="838200"/>
            <a:chOff x="2304" y="2352"/>
            <a:chExt cx="576" cy="528"/>
          </a:xfrm>
        </p:grpSpPr>
        <p:sp>
          <p:nvSpPr>
            <p:cNvPr id="429098" name="Line 42"/>
            <p:cNvSpPr>
              <a:spLocks noChangeShapeType="1"/>
            </p:cNvSpPr>
            <p:nvPr/>
          </p:nvSpPr>
          <p:spPr bwMode="auto">
            <a:xfrm flipH="1" flipV="1">
              <a:off x="2304" y="2592"/>
              <a:ext cx="52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099" name="Line 43"/>
            <p:cNvSpPr>
              <a:spLocks noChangeShapeType="1"/>
            </p:cNvSpPr>
            <p:nvPr/>
          </p:nvSpPr>
          <p:spPr bwMode="auto">
            <a:xfrm flipH="1">
              <a:off x="2448" y="2640"/>
              <a:ext cx="384" cy="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100" name="Line 44"/>
            <p:cNvSpPr>
              <a:spLocks noChangeShapeType="1"/>
            </p:cNvSpPr>
            <p:nvPr/>
          </p:nvSpPr>
          <p:spPr bwMode="auto">
            <a:xfrm flipH="1" flipV="1">
              <a:off x="2448" y="2736"/>
              <a:ext cx="432" cy="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101" name="Line 45"/>
            <p:cNvSpPr>
              <a:spLocks noChangeShapeType="1"/>
            </p:cNvSpPr>
            <p:nvPr/>
          </p:nvSpPr>
          <p:spPr bwMode="auto">
            <a:xfrm flipH="1">
              <a:off x="2592" y="2880"/>
              <a:ext cx="240"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102" name="Line 46"/>
            <p:cNvSpPr>
              <a:spLocks noChangeShapeType="1"/>
            </p:cNvSpPr>
            <p:nvPr/>
          </p:nvSpPr>
          <p:spPr bwMode="auto">
            <a:xfrm flipV="1">
              <a:off x="2304" y="2352"/>
              <a:ext cx="0" cy="24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9103" name="Line 47"/>
            <p:cNvSpPr>
              <a:spLocks noChangeShapeType="1"/>
            </p:cNvSpPr>
            <p:nvPr/>
          </p:nvSpPr>
          <p:spPr bwMode="auto">
            <a:xfrm flipV="1">
              <a:off x="2592" y="2352"/>
              <a:ext cx="0" cy="52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29104" name="Group 48"/>
          <p:cNvGrpSpPr>
            <a:grpSpLocks/>
          </p:cNvGrpSpPr>
          <p:nvPr/>
        </p:nvGrpSpPr>
        <p:grpSpPr bwMode="auto">
          <a:xfrm>
            <a:off x="5867400" y="3021013"/>
            <a:ext cx="76200" cy="762000"/>
            <a:chOff x="2736" y="2496"/>
            <a:chExt cx="48" cy="480"/>
          </a:xfrm>
        </p:grpSpPr>
        <p:sp>
          <p:nvSpPr>
            <p:cNvPr id="429105" name="Rectangle 49"/>
            <p:cNvSpPr>
              <a:spLocks noChangeArrowheads="1"/>
            </p:cNvSpPr>
            <p:nvPr/>
          </p:nvSpPr>
          <p:spPr bwMode="auto">
            <a:xfrm>
              <a:off x="2736" y="2496"/>
              <a:ext cx="48" cy="96"/>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9106" name="Rectangle 50"/>
            <p:cNvSpPr>
              <a:spLocks noChangeArrowheads="1"/>
            </p:cNvSpPr>
            <p:nvPr/>
          </p:nvSpPr>
          <p:spPr bwMode="auto">
            <a:xfrm>
              <a:off x="2736" y="2880"/>
              <a:ext cx="48" cy="96"/>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9107" name="Rectangle 51"/>
          <p:cNvSpPr>
            <a:spLocks noChangeArrowheads="1"/>
          </p:cNvSpPr>
          <p:nvPr/>
        </p:nvSpPr>
        <p:spPr bwMode="auto">
          <a:xfrm rot="5400000">
            <a:off x="3695700" y="2830513"/>
            <a:ext cx="1143000" cy="152400"/>
          </a:xfrm>
          <a:prstGeom prst="rect">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9108" name="Rectangle 52"/>
          <p:cNvSpPr>
            <a:spLocks noChangeArrowheads="1"/>
          </p:cNvSpPr>
          <p:nvPr/>
        </p:nvSpPr>
        <p:spPr bwMode="auto">
          <a:xfrm rot="4200000">
            <a:off x="4229100" y="3211513"/>
            <a:ext cx="1143000" cy="152400"/>
          </a:xfrm>
          <a:prstGeom prst="rect">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9109" name="Rectangle 53"/>
          <p:cNvSpPr>
            <a:spLocks noChangeArrowheads="1"/>
          </p:cNvSpPr>
          <p:nvPr/>
        </p:nvSpPr>
        <p:spPr bwMode="auto">
          <a:xfrm rot="5400000">
            <a:off x="3695700" y="2830513"/>
            <a:ext cx="12192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9110" name="Rectangle 54"/>
          <p:cNvSpPr>
            <a:spLocks noChangeArrowheads="1"/>
          </p:cNvSpPr>
          <p:nvPr/>
        </p:nvSpPr>
        <p:spPr bwMode="auto">
          <a:xfrm rot="3300000">
            <a:off x="4610100" y="3440113"/>
            <a:ext cx="1143000" cy="152400"/>
          </a:xfrm>
          <a:prstGeom prst="rect">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9111" name="Rectangle 55"/>
          <p:cNvSpPr>
            <a:spLocks noChangeArrowheads="1"/>
          </p:cNvSpPr>
          <p:nvPr/>
        </p:nvSpPr>
        <p:spPr bwMode="auto">
          <a:xfrm rot="4800000">
            <a:off x="3944938" y="3060700"/>
            <a:ext cx="1143000" cy="152400"/>
          </a:xfrm>
          <a:prstGeom prst="rect">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29112" name="Picture 56" descr="Came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792413"/>
            <a:ext cx="427038" cy="950912"/>
          </a:xfrm>
          <a:prstGeom prst="rect">
            <a:avLst/>
          </a:prstGeom>
          <a:noFill/>
          <a:extLst>
            <a:ext uri="{909E8E84-426E-40DD-AFC4-6F175D3DCCD1}">
              <a14:hiddenFill xmlns:a14="http://schemas.microsoft.com/office/drawing/2010/main">
                <a:solidFill>
                  <a:srgbClr val="FFFFFF"/>
                </a:solidFill>
              </a14:hiddenFill>
            </a:ext>
          </a:extLst>
        </p:spPr>
      </p:pic>
      <p:sp>
        <p:nvSpPr>
          <p:cNvPr id="429114" name="AutoShape 58"/>
          <p:cNvSpPr>
            <a:spLocks noChangeArrowheads="1"/>
          </p:cNvSpPr>
          <p:nvPr/>
        </p:nvSpPr>
        <p:spPr bwMode="auto">
          <a:xfrm>
            <a:off x="2424114" y="620713"/>
            <a:ext cx="1728787" cy="431800"/>
          </a:xfrm>
          <a:prstGeom prst="flowChartProcess">
            <a:avLst/>
          </a:prstGeom>
          <a:solidFill>
            <a:schemeClr val="accent1"/>
          </a:solidFill>
          <a:ln w="9525" algn="ctr">
            <a:solidFill>
              <a:schemeClr val="tx1"/>
            </a:solidFill>
            <a:miter lim="800000"/>
            <a:headEnd/>
            <a:tailEnd/>
          </a:ln>
          <a:effectLst>
            <a:outerShdw sy="-50000" kx="2453608" rotWithShape="0">
              <a:schemeClr val="bg2">
                <a:alpha val="50000"/>
              </a:schemeClr>
            </a:outerShdw>
          </a:effectLst>
        </p:spPr>
        <p:txBody>
          <a:bodyPr wrap="none" anchor="ctr"/>
          <a:lstStyle/>
          <a:p>
            <a:r>
              <a:rPr lang="en-US" altLang="zh-CN"/>
              <a:t>Flying Camera</a:t>
            </a:r>
          </a:p>
        </p:txBody>
      </p:sp>
    </p:spTree>
    <p:extLst>
      <p:ext uri="{BB962C8B-B14F-4D97-AF65-F5344CB8AC3E}">
        <p14:creationId xmlns:p14="http://schemas.microsoft.com/office/powerpoint/2010/main" val="1401888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9077"/>
                                        </p:tgtEl>
                                        <p:attrNameLst>
                                          <p:attrName>style.visibility</p:attrName>
                                        </p:attrNameLst>
                                      </p:cBhvr>
                                      <p:to>
                                        <p:strVal val="visible"/>
                                      </p:to>
                                    </p:set>
                                    <p:animEffect transition="in" filter="dissolve">
                                      <p:cBhvr>
                                        <p:cTn id="7" dur="500"/>
                                        <p:tgtEl>
                                          <p:spTgt spid="4290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42910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29076"/>
                                        </p:tgtEl>
                                        <p:attrNameLst>
                                          <p:attrName>style.visibility</p:attrName>
                                        </p:attrNameLst>
                                      </p:cBhvr>
                                      <p:to>
                                        <p:strVal val="visible"/>
                                      </p:to>
                                    </p:set>
                                    <p:animEffect transition="in" filter="dissolve">
                                      <p:cBhvr>
                                        <p:cTn id="16" dur="500"/>
                                        <p:tgtEl>
                                          <p:spTgt spid="4290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nodeType="clickEffect">
                                  <p:stCondLst>
                                    <p:cond delay="0"/>
                                  </p:stCondLst>
                                  <p:childTnLst>
                                    <p:set>
                                      <p:cBhvr>
                                        <p:cTn id="20" dur="1" fill="hold">
                                          <p:stCondLst>
                                            <p:cond delay="0"/>
                                          </p:stCondLst>
                                        </p:cTn>
                                        <p:tgtEl>
                                          <p:spTgt spid="429069"/>
                                        </p:tgtEl>
                                        <p:attrNameLst>
                                          <p:attrName>style.visibility</p:attrName>
                                        </p:attrNameLst>
                                      </p:cBhvr>
                                      <p:to>
                                        <p:strVal val="visible"/>
                                      </p:to>
                                    </p:set>
                                    <p:anim calcmode="lin" valueType="num">
                                      <p:cBhvr additive="base">
                                        <p:cTn id="21" dur="500" fill="hold"/>
                                        <p:tgtEl>
                                          <p:spTgt spid="429069"/>
                                        </p:tgtEl>
                                        <p:attrNameLst>
                                          <p:attrName>ppt_x</p:attrName>
                                        </p:attrNameLst>
                                      </p:cBhvr>
                                      <p:tavLst>
                                        <p:tav tm="0">
                                          <p:val>
                                            <p:strVal val="0-#ppt_w/2"/>
                                          </p:val>
                                        </p:tav>
                                        <p:tav tm="100000">
                                          <p:val>
                                            <p:strVal val="#ppt_x"/>
                                          </p:val>
                                        </p:tav>
                                      </p:tavLst>
                                    </p:anim>
                                    <p:anim calcmode="lin" valueType="num">
                                      <p:cBhvr additive="base">
                                        <p:cTn id="22" dur="500" fill="hold"/>
                                        <p:tgtEl>
                                          <p:spTgt spid="429069"/>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29075"/>
                                        </p:tgtEl>
                                        <p:attrNameLst>
                                          <p:attrName>style.visibility</p:attrName>
                                        </p:attrNameLst>
                                      </p:cBhvr>
                                      <p:to>
                                        <p:strVal val="visible"/>
                                      </p:to>
                                    </p:set>
                                    <p:animEffect transition="in" filter="dissolve">
                                      <p:cBhvr>
                                        <p:cTn id="27" dur="500"/>
                                        <p:tgtEl>
                                          <p:spTgt spid="429075"/>
                                        </p:tgtEl>
                                      </p:cBhvr>
                                    </p:animEffect>
                                  </p:childTnLst>
                                </p:cTn>
                              </p:par>
                              <p:par>
                                <p:cTn id="28" presetID="1" presetClass="entr" presetSubtype="0" fill="hold" nodeType="withEffect">
                                  <p:stCondLst>
                                    <p:cond delay="0"/>
                                  </p:stCondLst>
                                  <p:childTnLst>
                                    <p:set>
                                      <p:cBhvr>
                                        <p:cTn id="29" dur="1" fill="hold">
                                          <p:stCondLst>
                                            <p:cond delay="499"/>
                                          </p:stCondLst>
                                        </p:cTn>
                                        <p:tgtEl>
                                          <p:spTgt spid="429058"/>
                                        </p:tgtEl>
                                        <p:attrNameLst>
                                          <p:attrName>style.visibility</p:attrName>
                                        </p:attrNameLst>
                                      </p:cBhvr>
                                      <p:to>
                                        <p:strVal val="visible"/>
                                      </p:to>
                                    </p:set>
                                  </p:childTnLst>
                                  <p:subTnLst>
                                    <p:set>
                                      <p:cBhvr override="childStyle">
                                        <p:cTn dur="1" fill="hold" display="0" masterRel="sameClick" afterEffect="1">
                                          <p:stCondLst>
                                            <p:cond evt="end" delay="0">
                                              <p:tn val="28"/>
                                            </p:cond>
                                          </p:stCondLst>
                                        </p:cTn>
                                        <p:tgtEl>
                                          <p:spTgt spid="429058"/>
                                        </p:tgtEl>
                                        <p:attrNameLst>
                                          <p:attrName>style.visibility</p:attrName>
                                        </p:attrNameLst>
                                      </p:cBhvr>
                                      <p:to>
                                        <p:strVal val="hidden"/>
                                      </p:to>
                                    </p:set>
                                  </p:subTnLst>
                                </p:cTn>
                              </p:par>
                            </p:childTnLst>
                          </p:cTn>
                        </p:par>
                        <p:par>
                          <p:cTn id="30" fill="hold" nodeType="afterGroup">
                            <p:stCondLst>
                              <p:cond delay="500"/>
                            </p:stCondLst>
                            <p:childTnLst>
                              <p:par>
                                <p:cTn id="31" presetID="1" presetClass="entr" presetSubtype="0" fill="hold" nodeType="afterEffect">
                                  <p:stCondLst>
                                    <p:cond delay="1000"/>
                                  </p:stCondLst>
                                  <p:childTnLst>
                                    <p:set>
                                      <p:cBhvr>
                                        <p:cTn id="32" dur="1" fill="hold">
                                          <p:stCondLst>
                                            <p:cond delay="499"/>
                                          </p:stCondLst>
                                        </p:cTn>
                                        <p:tgtEl>
                                          <p:spTgt spid="429112"/>
                                        </p:tgtEl>
                                        <p:attrNameLst>
                                          <p:attrName>style.visibility</p:attrName>
                                        </p:attrNameLst>
                                      </p:cBhvr>
                                      <p:to>
                                        <p:strVal val="visible"/>
                                      </p:to>
                                    </p:set>
                                  </p:childTnLst>
                                  <p:subTnLst>
                                    <p:set>
                                      <p:cBhvr override="childStyle">
                                        <p:cTn dur="1" fill="hold" display="0" masterRel="sameClick" afterEffect="1">
                                          <p:stCondLst>
                                            <p:cond evt="end" delay="0">
                                              <p:tn val="31"/>
                                            </p:cond>
                                          </p:stCondLst>
                                        </p:cTn>
                                        <p:tgtEl>
                                          <p:spTgt spid="429112"/>
                                        </p:tgtEl>
                                        <p:attrNameLst>
                                          <p:attrName>style.visibility</p:attrName>
                                        </p:attrNameLst>
                                      </p:cBhvr>
                                      <p:to>
                                        <p:strVal val="hidden"/>
                                      </p:to>
                                    </p:set>
                                  </p:subTnLst>
                                </p:cTn>
                              </p:par>
                            </p:childTnLst>
                          </p:cTn>
                        </p:par>
                        <p:par>
                          <p:cTn id="33" fill="hold" nodeType="afterGroup">
                            <p:stCondLst>
                              <p:cond delay="2000"/>
                            </p:stCondLst>
                            <p:childTnLst>
                              <p:par>
                                <p:cTn id="34" presetID="1" presetClass="entr" presetSubtype="0" fill="hold" nodeType="afterEffect">
                                  <p:stCondLst>
                                    <p:cond delay="1000"/>
                                  </p:stCondLst>
                                  <p:childTnLst>
                                    <p:set>
                                      <p:cBhvr>
                                        <p:cTn id="35" dur="1" fill="hold">
                                          <p:stCondLst>
                                            <p:cond delay="499"/>
                                          </p:stCondLst>
                                        </p:cTn>
                                        <p:tgtEl>
                                          <p:spTgt spid="429094"/>
                                        </p:tgtEl>
                                        <p:attrNameLst>
                                          <p:attrName>style.visibility</p:attrName>
                                        </p:attrNameLst>
                                      </p:cBhvr>
                                      <p:to>
                                        <p:strVal val="visible"/>
                                      </p:to>
                                    </p:set>
                                  </p:childTnLst>
                                  <p:subTnLst>
                                    <p:set>
                                      <p:cBhvr override="childStyle">
                                        <p:cTn dur="1" fill="hold" display="0" masterRel="sameClick" afterEffect="1">
                                          <p:stCondLst>
                                            <p:cond evt="end" delay="0">
                                              <p:tn val="34"/>
                                            </p:cond>
                                          </p:stCondLst>
                                        </p:cTn>
                                        <p:tgtEl>
                                          <p:spTgt spid="429094"/>
                                        </p:tgtEl>
                                        <p:attrNameLst>
                                          <p:attrName>style.visibility</p:attrName>
                                        </p:attrNameLst>
                                      </p:cBhvr>
                                      <p:to>
                                        <p:strVal val="hidden"/>
                                      </p:to>
                                    </p:set>
                                  </p:subTnLst>
                                </p:cTn>
                              </p:par>
                            </p:childTnLst>
                          </p:cTn>
                        </p:par>
                        <p:par>
                          <p:cTn id="36" fill="hold" nodeType="afterGroup">
                            <p:stCondLst>
                              <p:cond delay="3500"/>
                            </p:stCondLst>
                            <p:childTnLst>
                              <p:par>
                                <p:cTn id="37" presetID="1" presetClass="entr" presetSubtype="0" fill="hold" nodeType="afterEffect">
                                  <p:stCondLst>
                                    <p:cond delay="1000"/>
                                  </p:stCondLst>
                                  <p:childTnLst>
                                    <p:set>
                                      <p:cBhvr>
                                        <p:cTn id="38" dur="1" fill="hold">
                                          <p:stCondLst>
                                            <p:cond delay="499"/>
                                          </p:stCondLst>
                                        </p:cTn>
                                        <p:tgtEl>
                                          <p:spTgt spid="429071"/>
                                        </p:tgtEl>
                                        <p:attrNameLst>
                                          <p:attrName>style.visibility</p:attrName>
                                        </p:attrNameLst>
                                      </p:cBhvr>
                                      <p:to>
                                        <p:strVal val="visible"/>
                                      </p:to>
                                    </p:set>
                                  </p:childTnLst>
                                  <p:subTnLst>
                                    <p:set>
                                      <p:cBhvr override="childStyle">
                                        <p:cTn dur="1" fill="hold" display="0" masterRel="sameClick" afterEffect="1">
                                          <p:stCondLst>
                                            <p:cond evt="end" delay="0">
                                              <p:tn val="37"/>
                                            </p:cond>
                                          </p:stCondLst>
                                        </p:cTn>
                                        <p:tgtEl>
                                          <p:spTgt spid="429071"/>
                                        </p:tgtEl>
                                        <p:attrNameLst>
                                          <p:attrName>style.visibility</p:attrName>
                                        </p:attrNameLst>
                                      </p:cBhvr>
                                      <p:to>
                                        <p:strVal val="hidden"/>
                                      </p:to>
                                    </p:set>
                                  </p:subTnLst>
                                </p:cTn>
                              </p:par>
                            </p:childTnLst>
                          </p:cTn>
                        </p:par>
                        <p:par>
                          <p:cTn id="39" fill="hold" nodeType="afterGroup">
                            <p:stCondLst>
                              <p:cond delay="5000"/>
                            </p:stCondLst>
                            <p:childTnLst>
                              <p:par>
                                <p:cTn id="40" presetID="2" presetClass="entr" presetSubtype="8" fill="hold" nodeType="afterEffect">
                                  <p:stCondLst>
                                    <p:cond delay="1000"/>
                                  </p:stCondLst>
                                  <p:childTnLst>
                                    <p:set>
                                      <p:cBhvr>
                                        <p:cTn id="41" dur="1" fill="hold">
                                          <p:stCondLst>
                                            <p:cond delay="0"/>
                                          </p:stCondLst>
                                        </p:cTn>
                                        <p:tgtEl>
                                          <p:spTgt spid="429072"/>
                                        </p:tgtEl>
                                        <p:attrNameLst>
                                          <p:attrName>style.visibility</p:attrName>
                                        </p:attrNameLst>
                                      </p:cBhvr>
                                      <p:to>
                                        <p:strVal val="visible"/>
                                      </p:to>
                                    </p:set>
                                    <p:anim calcmode="lin" valueType="num">
                                      <p:cBhvr additive="base">
                                        <p:cTn id="42" dur="500" fill="hold"/>
                                        <p:tgtEl>
                                          <p:spTgt spid="429072"/>
                                        </p:tgtEl>
                                        <p:attrNameLst>
                                          <p:attrName>ppt_x</p:attrName>
                                        </p:attrNameLst>
                                      </p:cBhvr>
                                      <p:tavLst>
                                        <p:tav tm="0">
                                          <p:val>
                                            <p:strVal val="0-#ppt_w/2"/>
                                          </p:val>
                                        </p:tav>
                                        <p:tav tm="100000">
                                          <p:val>
                                            <p:strVal val="#ppt_x"/>
                                          </p:val>
                                        </p:tav>
                                      </p:tavLst>
                                    </p:anim>
                                    <p:anim calcmode="lin" valueType="num">
                                      <p:cBhvr additive="base">
                                        <p:cTn id="43" dur="500" fill="hold"/>
                                        <p:tgtEl>
                                          <p:spTgt spid="429072"/>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6500"/>
                            </p:stCondLst>
                            <p:childTnLst>
                              <p:par>
                                <p:cTn id="45" presetID="1" presetClass="entr" presetSubtype="0" fill="hold" nodeType="afterEffect">
                                  <p:stCondLst>
                                    <p:cond delay="1000"/>
                                  </p:stCondLst>
                                  <p:childTnLst>
                                    <p:set>
                                      <p:cBhvr>
                                        <p:cTn id="46" dur="1" fill="hold">
                                          <p:stCondLst>
                                            <p:cond delay="499"/>
                                          </p:stCondLst>
                                        </p:cTn>
                                        <p:tgtEl>
                                          <p:spTgt spid="429070"/>
                                        </p:tgtEl>
                                        <p:attrNameLst>
                                          <p:attrName>style.visibility</p:attrName>
                                        </p:attrNameLst>
                                      </p:cBhvr>
                                      <p:to>
                                        <p:strVal val="visible"/>
                                      </p:to>
                                    </p:set>
                                  </p:childTnLst>
                                  <p:subTnLst>
                                    <p:set>
                                      <p:cBhvr override="childStyle">
                                        <p:cTn dur="1" fill="hold" display="0" masterRel="sameClick" afterEffect="1">
                                          <p:stCondLst>
                                            <p:cond evt="end" delay="0">
                                              <p:tn val="45"/>
                                            </p:cond>
                                          </p:stCondLst>
                                        </p:cTn>
                                        <p:tgtEl>
                                          <p:spTgt spid="429070"/>
                                        </p:tgtEl>
                                        <p:attrNameLst>
                                          <p:attrName>style.visibility</p:attrName>
                                        </p:attrNameLst>
                                      </p:cBhvr>
                                      <p:to>
                                        <p:strVal val="hidden"/>
                                      </p:to>
                                    </p:set>
                                  </p:subTnLst>
                                </p:cTn>
                              </p:par>
                            </p:childTnLst>
                          </p:cTn>
                        </p:par>
                        <p:par>
                          <p:cTn id="47" fill="hold" nodeType="afterGroup">
                            <p:stCondLst>
                              <p:cond delay="8000"/>
                            </p:stCondLst>
                            <p:childTnLst>
                              <p:par>
                                <p:cTn id="48" presetID="1" presetClass="entr" presetSubtype="0" fill="hold" nodeType="afterEffect">
                                  <p:stCondLst>
                                    <p:cond delay="1000"/>
                                  </p:stCondLst>
                                  <p:childTnLst>
                                    <p:set>
                                      <p:cBhvr>
                                        <p:cTn id="49" dur="1" fill="hold">
                                          <p:stCondLst>
                                            <p:cond delay="499"/>
                                          </p:stCondLst>
                                        </p:cTn>
                                        <p:tgtEl>
                                          <p:spTgt spid="429059"/>
                                        </p:tgtEl>
                                        <p:attrNameLst>
                                          <p:attrName>style.visibility</p:attrName>
                                        </p:attrNameLst>
                                      </p:cBhvr>
                                      <p:to>
                                        <p:strVal val="visible"/>
                                      </p:to>
                                    </p:set>
                                  </p:childTnLst>
                                  <p:subTnLst>
                                    <p:set>
                                      <p:cBhvr override="childStyle">
                                        <p:cTn dur="1" fill="hold" display="0" masterRel="sameClick" afterEffect="1">
                                          <p:stCondLst>
                                            <p:cond evt="end" delay="0">
                                              <p:tn val="48"/>
                                            </p:cond>
                                          </p:stCondLst>
                                        </p:cTn>
                                        <p:tgtEl>
                                          <p:spTgt spid="429059"/>
                                        </p:tgtEl>
                                        <p:attrNameLst>
                                          <p:attrName>style.visibility</p:attrName>
                                        </p:attrNameLst>
                                      </p:cBhvr>
                                      <p:to>
                                        <p:strVal val="hidden"/>
                                      </p:to>
                                    </p:set>
                                  </p:subTnLst>
                                </p:cTn>
                              </p:par>
                            </p:childTnLst>
                          </p:cTn>
                        </p:par>
                        <p:par>
                          <p:cTn id="50" fill="hold" nodeType="afterGroup">
                            <p:stCondLst>
                              <p:cond delay="9500"/>
                            </p:stCondLst>
                            <p:childTnLst>
                              <p:par>
                                <p:cTn id="51" presetID="1" presetClass="entr" presetSubtype="0" fill="hold" nodeType="afterEffect">
                                  <p:stCondLst>
                                    <p:cond delay="1000"/>
                                  </p:stCondLst>
                                  <p:childTnLst>
                                    <p:set>
                                      <p:cBhvr>
                                        <p:cTn id="52" dur="1" fill="hold">
                                          <p:stCondLst>
                                            <p:cond delay="499"/>
                                          </p:stCondLst>
                                        </p:cTn>
                                        <p:tgtEl>
                                          <p:spTgt spid="429074"/>
                                        </p:tgtEl>
                                        <p:attrNameLst>
                                          <p:attrName>style.visibility</p:attrName>
                                        </p:attrNameLst>
                                      </p:cBhvr>
                                      <p:to>
                                        <p:strVal val="visible"/>
                                      </p:to>
                                    </p:set>
                                  </p:childTnLst>
                                  <p:subTnLst>
                                    <p:set>
                                      <p:cBhvr override="childStyle">
                                        <p:cTn dur="1" fill="hold" display="0" masterRel="sameClick" afterEffect="1">
                                          <p:stCondLst>
                                            <p:cond evt="end" delay="0">
                                              <p:tn val="51"/>
                                            </p:cond>
                                          </p:stCondLst>
                                        </p:cTn>
                                        <p:tgtEl>
                                          <p:spTgt spid="429074"/>
                                        </p:tgtEl>
                                        <p:attrNameLst>
                                          <p:attrName>style.visibility</p:attrName>
                                        </p:attrNameLst>
                                      </p:cBhvr>
                                      <p:to>
                                        <p:strVal val="hidden"/>
                                      </p:to>
                                    </p:set>
                                  </p:subTnLst>
                                </p:cTn>
                              </p:par>
                            </p:childTnLst>
                          </p:cTn>
                        </p:par>
                        <p:par>
                          <p:cTn id="53" fill="hold" nodeType="afterGroup">
                            <p:stCondLst>
                              <p:cond delay="11000"/>
                            </p:stCondLst>
                            <p:childTnLst>
                              <p:par>
                                <p:cTn id="54" presetID="1" presetClass="entr" presetSubtype="0" fill="hold" nodeType="afterEffect">
                                  <p:stCondLst>
                                    <p:cond delay="1000"/>
                                  </p:stCondLst>
                                  <p:childTnLst>
                                    <p:set>
                                      <p:cBhvr>
                                        <p:cTn id="55" dur="1" fill="hold">
                                          <p:stCondLst>
                                            <p:cond delay="499"/>
                                          </p:stCondLst>
                                        </p:cTn>
                                        <p:tgtEl>
                                          <p:spTgt spid="429067"/>
                                        </p:tgtEl>
                                        <p:attrNameLst>
                                          <p:attrName>style.visibility</p:attrName>
                                        </p:attrNameLst>
                                      </p:cBhvr>
                                      <p:to>
                                        <p:strVal val="visible"/>
                                      </p:to>
                                    </p:set>
                                  </p:childTnLst>
                                  <p:subTnLst>
                                    <p:set>
                                      <p:cBhvr override="childStyle">
                                        <p:cTn dur="1" fill="hold" display="0" masterRel="sameClick" afterEffect="1">
                                          <p:stCondLst>
                                            <p:cond evt="end" delay="0">
                                              <p:tn val="54"/>
                                            </p:cond>
                                          </p:stCondLst>
                                        </p:cTn>
                                        <p:tgtEl>
                                          <p:spTgt spid="429067"/>
                                        </p:tgtEl>
                                        <p:attrNameLst>
                                          <p:attrName>style.visibility</p:attrName>
                                        </p:attrNameLst>
                                      </p:cBhvr>
                                      <p:to>
                                        <p:strVal val="hidden"/>
                                      </p:to>
                                    </p:set>
                                  </p:subTnLst>
                                </p:cTn>
                              </p:par>
                            </p:childTnLst>
                          </p:cTn>
                        </p:par>
                        <p:par>
                          <p:cTn id="56" fill="hold" nodeType="afterGroup">
                            <p:stCondLst>
                              <p:cond delay="12500"/>
                            </p:stCondLst>
                            <p:childTnLst>
                              <p:par>
                                <p:cTn id="57" presetID="1" presetClass="entr" presetSubtype="0" fill="hold" nodeType="afterEffect">
                                  <p:stCondLst>
                                    <p:cond delay="1000"/>
                                  </p:stCondLst>
                                  <p:childTnLst>
                                    <p:set>
                                      <p:cBhvr>
                                        <p:cTn id="58" dur="1" fill="hold">
                                          <p:stCondLst>
                                            <p:cond delay="499"/>
                                          </p:stCondLst>
                                        </p:cTn>
                                        <p:tgtEl>
                                          <p:spTgt spid="429073"/>
                                        </p:tgtEl>
                                        <p:attrNameLst>
                                          <p:attrName>style.visibility</p:attrName>
                                        </p:attrNameLst>
                                      </p:cBhvr>
                                      <p:to>
                                        <p:strVal val="visible"/>
                                      </p:to>
                                    </p:set>
                                  </p:childTnLst>
                                </p:cTn>
                              </p:par>
                            </p:childTnLst>
                          </p:cTn>
                        </p:par>
                        <p:par>
                          <p:cTn id="59" fill="hold" nodeType="afterGroup">
                            <p:stCondLst>
                              <p:cond delay="14000"/>
                            </p:stCondLst>
                            <p:childTnLst>
                              <p:par>
                                <p:cTn id="60" presetID="1" presetClass="entr" presetSubtype="0" fill="hold" nodeType="afterEffect">
                                  <p:stCondLst>
                                    <p:cond delay="0"/>
                                  </p:stCondLst>
                                  <p:childTnLst>
                                    <p:set>
                                      <p:cBhvr>
                                        <p:cTn id="61" dur="1" fill="hold">
                                          <p:stCondLst>
                                            <p:cond delay="499"/>
                                          </p:stCondLst>
                                        </p:cTn>
                                        <p:tgtEl>
                                          <p:spTgt spid="429109"/>
                                        </p:tgtEl>
                                        <p:attrNameLst>
                                          <p:attrName>style.visibility</p:attrName>
                                        </p:attrNameLst>
                                      </p:cBhvr>
                                      <p:to>
                                        <p:strVal val="visible"/>
                                      </p:to>
                                    </p:set>
                                  </p:childTnLst>
                                </p:cTn>
                              </p:par>
                            </p:childTnLst>
                          </p:cTn>
                        </p:par>
                        <p:par>
                          <p:cTn id="62" fill="hold" nodeType="afterGroup">
                            <p:stCondLst>
                              <p:cond delay="14500"/>
                            </p:stCondLst>
                            <p:childTnLst>
                              <p:par>
                                <p:cTn id="63" presetID="1" presetClass="entr" presetSubtype="0" fill="hold" nodeType="afterEffect">
                                  <p:stCondLst>
                                    <p:cond delay="1000"/>
                                  </p:stCondLst>
                                  <p:childTnLst>
                                    <p:set>
                                      <p:cBhvr>
                                        <p:cTn id="64" dur="1" fill="hold">
                                          <p:stCondLst>
                                            <p:cond delay="499"/>
                                          </p:stCondLst>
                                        </p:cTn>
                                        <p:tgtEl>
                                          <p:spTgt spid="429111"/>
                                        </p:tgtEl>
                                        <p:attrNameLst>
                                          <p:attrName>style.visibility</p:attrName>
                                        </p:attrNameLst>
                                      </p:cBhvr>
                                      <p:to>
                                        <p:strVal val="visible"/>
                                      </p:to>
                                    </p:set>
                                  </p:childTnLst>
                                  <p:subTnLst>
                                    <p:set>
                                      <p:cBhvr override="childStyle">
                                        <p:cTn dur="1" fill="hold" display="0" masterRel="sameClick" afterEffect="1">
                                          <p:stCondLst>
                                            <p:cond evt="end" delay="0">
                                              <p:tn val="63"/>
                                            </p:cond>
                                          </p:stCondLst>
                                        </p:cTn>
                                        <p:tgtEl>
                                          <p:spTgt spid="429111"/>
                                        </p:tgtEl>
                                        <p:attrNameLst>
                                          <p:attrName>style.visibility</p:attrName>
                                        </p:attrNameLst>
                                      </p:cBhvr>
                                      <p:to>
                                        <p:strVal val="hidden"/>
                                      </p:to>
                                    </p:set>
                                  </p:subTnLst>
                                </p:cTn>
                              </p:par>
                            </p:childTnLst>
                          </p:cTn>
                        </p:par>
                        <p:par>
                          <p:cTn id="65" fill="hold" nodeType="afterGroup">
                            <p:stCondLst>
                              <p:cond delay="16000"/>
                            </p:stCondLst>
                            <p:childTnLst>
                              <p:par>
                                <p:cTn id="66" presetID="1" presetClass="entr" presetSubtype="0" fill="hold" nodeType="afterEffect">
                                  <p:stCondLst>
                                    <p:cond delay="1000"/>
                                  </p:stCondLst>
                                  <p:childTnLst>
                                    <p:set>
                                      <p:cBhvr>
                                        <p:cTn id="67" dur="1" fill="hold">
                                          <p:stCondLst>
                                            <p:cond delay="499"/>
                                          </p:stCondLst>
                                        </p:cTn>
                                        <p:tgtEl>
                                          <p:spTgt spid="429108"/>
                                        </p:tgtEl>
                                        <p:attrNameLst>
                                          <p:attrName>style.visibility</p:attrName>
                                        </p:attrNameLst>
                                      </p:cBhvr>
                                      <p:to>
                                        <p:strVal val="visible"/>
                                      </p:to>
                                    </p:set>
                                  </p:childTnLst>
                                  <p:subTnLst>
                                    <p:set>
                                      <p:cBhvr override="childStyle">
                                        <p:cTn dur="1" fill="hold" display="0" masterRel="sameClick" afterEffect="1">
                                          <p:stCondLst>
                                            <p:cond evt="end" delay="0">
                                              <p:tn val="66"/>
                                            </p:cond>
                                          </p:stCondLst>
                                        </p:cTn>
                                        <p:tgtEl>
                                          <p:spTgt spid="429108"/>
                                        </p:tgtEl>
                                        <p:attrNameLst>
                                          <p:attrName>style.visibility</p:attrName>
                                        </p:attrNameLst>
                                      </p:cBhvr>
                                      <p:to>
                                        <p:strVal val="hidden"/>
                                      </p:to>
                                    </p:set>
                                  </p:subTnLst>
                                </p:cTn>
                              </p:par>
                            </p:childTnLst>
                          </p:cTn>
                        </p:par>
                        <p:par>
                          <p:cTn id="68" fill="hold" nodeType="afterGroup">
                            <p:stCondLst>
                              <p:cond delay="17500"/>
                            </p:stCondLst>
                            <p:childTnLst>
                              <p:par>
                                <p:cTn id="69" presetID="1" presetClass="entr" presetSubtype="0" fill="hold" nodeType="afterEffect">
                                  <p:stCondLst>
                                    <p:cond delay="1000"/>
                                  </p:stCondLst>
                                  <p:childTnLst>
                                    <p:set>
                                      <p:cBhvr>
                                        <p:cTn id="70" dur="1" fill="hold">
                                          <p:stCondLst>
                                            <p:cond delay="499"/>
                                          </p:stCondLst>
                                        </p:cTn>
                                        <p:tgtEl>
                                          <p:spTgt spid="429110"/>
                                        </p:tgtEl>
                                        <p:attrNameLst>
                                          <p:attrName>style.visibility</p:attrName>
                                        </p:attrNameLst>
                                      </p:cBhvr>
                                      <p:to>
                                        <p:strVal val="visible"/>
                                      </p:to>
                                    </p:set>
                                  </p:childTnLst>
                                  <p:subTnLst>
                                    <p:set>
                                      <p:cBhvr override="childStyle">
                                        <p:cTn dur="1" fill="hold" display="0" masterRel="sameClick" afterEffect="1">
                                          <p:stCondLst>
                                            <p:cond evt="end" delay="0">
                                              <p:tn val="69"/>
                                            </p:cond>
                                          </p:stCondLst>
                                        </p:cTn>
                                        <p:tgtEl>
                                          <p:spTgt spid="429110"/>
                                        </p:tgtEl>
                                        <p:attrNameLst>
                                          <p:attrName>style.visibility</p:attrName>
                                        </p:attrNameLst>
                                      </p:cBhvr>
                                      <p:to>
                                        <p:strVal val="hidden"/>
                                      </p:to>
                                    </p:set>
                                  </p:subTnLst>
                                </p:cTn>
                              </p:par>
                            </p:childTnLst>
                          </p:cTn>
                        </p:par>
                        <p:par>
                          <p:cTn id="71" fill="hold" nodeType="afterGroup">
                            <p:stCondLst>
                              <p:cond delay="19000"/>
                            </p:stCondLst>
                            <p:childTnLst>
                              <p:par>
                                <p:cTn id="72" presetID="1" presetClass="entr" presetSubtype="0" fill="hold" nodeType="afterEffect">
                                  <p:stCondLst>
                                    <p:cond delay="1000"/>
                                  </p:stCondLst>
                                  <p:childTnLst>
                                    <p:set>
                                      <p:cBhvr>
                                        <p:cTn id="73" dur="1" fill="hold">
                                          <p:stCondLst>
                                            <p:cond delay="499"/>
                                          </p:stCondLst>
                                        </p:cTn>
                                        <p:tgtEl>
                                          <p:spTgt spid="429096"/>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32" fill="hold" nodeType="clickEffect">
                                  <p:stCondLst>
                                    <p:cond delay="0"/>
                                  </p:stCondLst>
                                  <p:childTnLst>
                                    <p:set>
                                      <p:cBhvr>
                                        <p:cTn id="77" dur="1" fill="hold">
                                          <p:stCondLst>
                                            <p:cond delay="0"/>
                                          </p:stCondLst>
                                        </p:cTn>
                                        <p:tgtEl>
                                          <p:spTgt spid="429078"/>
                                        </p:tgtEl>
                                        <p:attrNameLst>
                                          <p:attrName>style.visibility</p:attrName>
                                        </p:attrNameLst>
                                      </p:cBhvr>
                                      <p:to>
                                        <p:strVal val="visible"/>
                                      </p:to>
                                    </p:set>
                                    <p:anim calcmode="lin" valueType="num">
                                      <p:cBhvr>
                                        <p:cTn id="78" dur="500" fill="hold"/>
                                        <p:tgtEl>
                                          <p:spTgt spid="429078"/>
                                        </p:tgtEl>
                                        <p:attrNameLst>
                                          <p:attrName>ppt_w</p:attrName>
                                        </p:attrNameLst>
                                      </p:cBhvr>
                                      <p:tavLst>
                                        <p:tav tm="0">
                                          <p:val>
                                            <p:strVal val="4*#ppt_w"/>
                                          </p:val>
                                        </p:tav>
                                        <p:tav tm="100000">
                                          <p:val>
                                            <p:strVal val="#ppt_w"/>
                                          </p:val>
                                        </p:tav>
                                      </p:tavLst>
                                    </p:anim>
                                    <p:anim calcmode="lin" valueType="num">
                                      <p:cBhvr>
                                        <p:cTn id="79" dur="500" fill="hold"/>
                                        <p:tgtEl>
                                          <p:spTgt spid="429078"/>
                                        </p:tgtEl>
                                        <p:attrNameLst>
                                          <p:attrName>ppt_h</p:attrName>
                                        </p:attrNameLst>
                                      </p:cBhvr>
                                      <p:tavLst>
                                        <p:tav tm="0">
                                          <p:val>
                                            <p:strVal val="4*#ppt_h"/>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4" presetClass="entr" presetSubtype="10" fill="hold" nodeType="clickEffect">
                                  <p:stCondLst>
                                    <p:cond delay="0"/>
                                  </p:stCondLst>
                                  <p:childTnLst>
                                    <p:set>
                                      <p:cBhvr>
                                        <p:cTn id="83" dur="1" fill="hold">
                                          <p:stCondLst>
                                            <p:cond delay="0"/>
                                          </p:stCondLst>
                                        </p:cTn>
                                        <p:tgtEl>
                                          <p:spTgt spid="429097"/>
                                        </p:tgtEl>
                                        <p:attrNameLst>
                                          <p:attrName>style.visibility</p:attrName>
                                        </p:attrNameLst>
                                      </p:cBhvr>
                                      <p:to>
                                        <p:strVal val="visible"/>
                                      </p:to>
                                    </p:set>
                                    <p:animEffect transition="in" filter="randombar(horizontal)">
                                      <p:cBhvr>
                                        <p:cTn id="84" dur="500"/>
                                        <p:tgtEl>
                                          <p:spTgt spid="429097"/>
                                        </p:tgtEl>
                                      </p:cBhvr>
                                    </p:animEffect>
                                  </p:childTnLst>
                                  <p:subTnLst>
                                    <p:set>
                                      <p:cBhvr override="childStyle">
                                        <p:cTn dur="1" fill="hold" display="0" masterRel="nextClick" afterEffect="1"/>
                                        <p:tgtEl>
                                          <p:spTgt spid="429097"/>
                                        </p:tgtEl>
                                        <p:attrNameLst>
                                          <p:attrName>style.visibility</p:attrName>
                                        </p:attrNameLst>
                                      </p:cBhvr>
                                      <p:to>
                                        <p:strVal val="hidden"/>
                                      </p:to>
                                    </p:set>
                                  </p:subTnLst>
                                </p:cTn>
                              </p:par>
                            </p:childTnLst>
                          </p:cTn>
                        </p:par>
                      </p:childTnLst>
                    </p:cTn>
                  </p:par>
                  <p:par>
                    <p:cTn id="85" fill="hold" nodeType="clickPar">
                      <p:stCondLst>
                        <p:cond delay="indefinite"/>
                      </p:stCondLst>
                      <p:childTnLst>
                        <p:par>
                          <p:cTn id="86" fill="hold" nodeType="withGroup">
                            <p:stCondLst>
                              <p:cond delay="0"/>
                            </p:stCondLst>
                            <p:childTnLst>
                              <p:par>
                                <p:cTn id="87" presetID="23" presetClass="entr" presetSubtype="32" fill="hold" nodeType="clickEffect">
                                  <p:stCondLst>
                                    <p:cond delay="0"/>
                                  </p:stCondLst>
                                  <p:childTnLst>
                                    <p:set>
                                      <p:cBhvr>
                                        <p:cTn id="88" dur="1" fill="hold">
                                          <p:stCondLst>
                                            <p:cond delay="0"/>
                                          </p:stCondLst>
                                        </p:cTn>
                                        <p:tgtEl>
                                          <p:spTgt spid="429104"/>
                                        </p:tgtEl>
                                        <p:attrNameLst>
                                          <p:attrName>style.visibility</p:attrName>
                                        </p:attrNameLst>
                                      </p:cBhvr>
                                      <p:to>
                                        <p:strVal val="visible"/>
                                      </p:to>
                                    </p:set>
                                    <p:anim calcmode="lin" valueType="num">
                                      <p:cBhvr>
                                        <p:cTn id="89" dur="500" fill="hold"/>
                                        <p:tgtEl>
                                          <p:spTgt spid="429104"/>
                                        </p:tgtEl>
                                        <p:attrNameLst>
                                          <p:attrName>ppt_w</p:attrName>
                                        </p:attrNameLst>
                                      </p:cBhvr>
                                      <p:tavLst>
                                        <p:tav tm="0">
                                          <p:val>
                                            <p:strVal val="4*#ppt_w"/>
                                          </p:val>
                                        </p:tav>
                                        <p:tav tm="100000">
                                          <p:val>
                                            <p:strVal val="#ppt_w"/>
                                          </p:val>
                                        </p:tav>
                                      </p:tavLst>
                                    </p:anim>
                                    <p:anim calcmode="lin" valueType="num">
                                      <p:cBhvr>
                                        <p:cTn id="90" dur="500" fill="hold"/>
                                        <p:tgtEl>
                                          <p:spTgt spid="429104"/>
                                        </p:tgtEl>
                                        <p:attrNameLst>
                                          <p:attrName>ppt_h</p:attrName>
                                        </p:attrNameLst>
                                      </p:cBhvr>
                                      <p:tavLst>
                                        <p:tav tm="0">
                                          <p:val>
                                            <p:strVal val="4*#ppt_h"/>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429086"/>
                                        </p:tgtEl>
                                        <p:attrNameLst>
                                          <p:attrName>style.visibility</p:attrName>
                                        </p:attrNameLst>
                                      </p:cBhvr>
                                      <p:to>
                                        <p:strVal val="visible"/>
                                      </p:to>
                                    </p:set>
                                    <p:animEffect transition="in" filter="dissolve">
                                      <p:cBhvr>
                                        <p:cTn id="95" dur="500"/>
                                        <p:tgtEl>
                                          <p:spTgt spid="429086"/>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4" presetClass="entr" presetSubtype="10" fill="hold" nodeType="clickEffect">
                                  <p:stCondLst>
                                    <p:cond delay="0"/>
                                  </p:stCondLst>
                                  <p:childTnLst>
                                    <p:set>
                                      <p:cBhvr>
                                        <p:cTn id="99" dur="1" fill="hold">
                                          <p:stCondLst>
                                            <p:cond delay="0"/>
                                          </p:stCondLst>
                                        </p:cTn>
                                        <p:tgtEl>
                                          <p:spTgt spid="429060"/>
                                        </p:tgtEl>
                                        <p:attrNameLst>
                                          <p:attrName>style.visibility</p:attrName>
                                        </p:attrNameLst>
                                      </p:cBhvr>
                                      <p:to>
                                        <p:strVal val="visible"/>
                                      </p:to>
                                    </p:set>
                                    <p:animEffect transition="in" filter="randombar(horizontal)">
                                      <p:cBhvr>
                                        <p:cTn id="100" dur="500"/>
                                        <p:tgtEl>
                                          <p:spTgt spid="429060"/>
                                        </p:tgtEl>
                                      </p:cBhvr>
                                    </p:animEffect>
                                  </p:childTnLst>
                                  <p:subTnLst>
                                    <p:set>
                                      <p:cBhvr override="childStyle">
                                        <p:cTn dur="1" fill="hold" display="0" masterRel="nextClick" afterEffect="1"/>
                                        <p:tgtEl>
                                          <p:spTgt spid="429060"/>
                                        </p:tgtEl>
                                        <p:attrNameLst>
                                          <p:attrName>style.visibility</p:attrName>
                                        </p:attrNameLst>
                                      </p:cBhvr>
                                      <p:to>
                                        <p:strVal val="hidden"/>
                                      </p:to>
                                    </p:set>
                                  </p:subTnLst>
                                </p:cTn>
                              </p:par>
                            </p:childTnLst>
                          </p:cTn>
                        </p:par>
                      </p:childTnLst>
                    </p:cTn>
                  </p:par>
                  <p:par>
                    <p:cTn id="101" fill="hold" nodeType="clickPar">
                      <p:stCondLst>
                        <p:cond delay="indefinite"/>
                      </p:stCondLst>
                      <p:childTnLst>
                        <p:par>
                          <p:cTn id="102" fill="hold" nodeType="withGroup">
                            <p:stCondLst>
                              <p:cond delay="0"/>
                            </p:stCondLst>
                            <p:childTnLst>
                              <p:par>
                                <p:cTn id="103" presetID="23" presetClass="entr" presetSubtype="32" fill="hold" nodeType="clickEffect">
                                  <p:stCondLst>
                                    <p:cond delay="0"/>
                                  </p:stCondLst>
                                  <p:childTnLst>
                                    <p:set>
                                      <p:cBhvr>
                                        <p:cTn id="104" dur="1" fill="hold">
                                          <p:stCondLst>
                                            <p:cond delay="0"/>
                                          </p:stCondLst>
                                        </p:cTn>
                                        <p:tgtEl>
                                          <p:spTgt spid="429081"/>
                                        </p:tgtEl>
                                        <p:attrNameLst>
                                          <p:attrName>style.visibility</p:attrName>
                                        </p:attrNameLst>
                                      </p:cBhvr>
                                      <p:to>
                                        <p:strVal val="visible"/>
                                      </p:to>
                                    </p:set>
                                    <p:anim calcmode="lin" valueType="num">
                                      <p:cBhvr>
                                        <p:cTn id="105" dur="500" fill="hold"/>
                                        <p:tgtEl>
                                          <p:spTgt spid="429081"/>
                                        </p:tgtEl>
                                        <p:attrNameLst>
                                          <p:attrName>ppt_w</p:attrName>
                                        </p:attrNameLst>
                                      </p:cBhvr>
                                      <p:tavLst>
                                        <p:tav tm="0">
                                          <p:val>
                                            <p:strVal val="4*#ppt_w"/>
                                          </p:val>
                                        </p:tav>
                                        <p:tav tm="100000">
                                          <p:val>
                                            <p:strVal val="#ppt_w"/>
                                          </p:val>
                                        </p:tav>
                                      </p:tavLst>
                                    </p:anim>
                                    <p:anim calcmode="lin" valueType="num">
                                      <p:cBhvr>
                                        <p:cTn id="106" dur="500" fill="hold"/>
                                        <p:tgtEl>
                                          <p:spTgt spid="429081"/>
                                        </p:tgtEl>
                                        <p:attrNameLst>
                                          <p:attrName>ppt_h</p:attrName>
                                        </p:attrNameLst>
                                      </p:cBhvr>
                                      <p:tavLst>
                                        <p:tav tm="0">
                                          <p:val>
                                            <p:strVal val="4*#ppt_h"/>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429085"/>
                                        </p:tgtEl>
                                        <p:attrNameLst>
                                          <p:attrName>style.visibility</p:attrName>
                                        </p:attrNameLst>
                                      </p:cBhvr>
                                      <p:to>
                                        <p:strVal val="visible"/>
                                      </p:to>
                                    </p:set>
                                    <p:animEffect transition="in" filter="dissolve">
                                      <p:cBhvr>
                                        <p:cTn id="111" dur="500"/>
                                        <p:tgtEl>
                                          <p:spTgt spid="429085"/>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4" presetClass="entr" presetSubtype="10" fill="hold" nodeType="clickEffect">
                                  <p:stCondLst>
                                    <p:cond delay="0"/>
                                  </p:stCondLst>
                                  <p:childTnLst>
                                    <p:set>
                                      <p:cBhvr>
                                        <p:cTn id="115" dur="1" fill="hold">
                                          <p:stCondLst>
                                            <p:cond delay="0"/>
                                          </p:stCondLst>
                                        </p:cTn>
                                        <p:tgtEl>
                                          <p:spTgt spid="429089"/>
                                        </p:tgtEl>
                                        <p:attrNameLst>
                                          <p:attrName>style.visibility</p:attrName>
                                        </p:attrNameLst>
                                      </p:cBhvr>
                                      <p:to>
                                        <p:strVal val="visible"/>
                                      </p:to>
                                    </p:set>
                                    <p:animEffect transition="in" filter="randombar(horizontal)">
                                      <p:cBhvr>
                                        <p:cTn id="116" dur="500"/>
                                        <p:tgtEl>
                                          <p:spTgt spid="429089"/>
                                        </p:tgtEl>
                                      </p:cBhvr>
                                    </p:animEffect>
                                  </p:childTnLst>
                                  <p:subTnLst>
                                    <p:set>
                                      <p:cBhvr override="childStyle">
                                        <p:cTn dur="1" fill="hold" display="0" masterRel="nextClick" afterEffect="1"/>
                                        <p:tgtEl>
                                          <p:spTgt spid="42908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75" grpId="0" animBg="1" autoUpdateAnimBg="0"/>
      <p:bldP spid="429076" grpId="0" animBg="1" autoUpdateAnimBg="0"/>
      <p:bldP spid="429077" grpId="0" animBg="1" autoUpdateAnimBg="0"/>
      <p:bldP spid="429085" grpId="0" animBg="1" autoUpdateAnimBg="0"/>
      <p:bldP spid="429086"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9" y="908050"/>
            <a:ext cx="7489825" cy="25987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5" y="3716338"/>
            <a:ext cx="5759450" cy="28876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7319" name="Oval 7"/>
          <p:cNvSpPr>
            <a:spLocks noChangeArrowheads="1"/>
          </p:cNvSpPr>
          <p:nvPr/>
        </p:nvSpPr>
        <p:spPr bwMode="auto">
          <a:xfrm>
            <a:off x="1682368" y="404812"/>
            <a:ext cx="1439862" cy="503238"/>
          </a:xfrm>
          <a:prstGeom prst="ellipse">
            <a:avLst/>
          </a:prstGeom>
          <a:solidFill>
            <a:schemeClr val="accent1"/>
          </a:solidFill>
          <a:ln w="9525" algn="ctr">
            <a:round/>
            <a:headEnd/>
            <a:tailEnd/>
          </a:ln>
          <a:effectLst/>
          <a:scene3d>
            <a:camera prst="legacyPerspectiveTopRight"/>
            <a:lightRig rig="legacyFlat3" dir="b"/>
          </a:scene3d>
          <a:sp3d extrusionH="8874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flatTx/>
          </a:bodyPr>
          <a:lstStyle/>
          <a:p>
            <a:r>
              <a:rPr lang="zh-CN" altLang="en-US" dirty="0" smtClean="0"/>
              <a:t>吸嘴</a:t>
            </a:r>
            <a:endParaRPr lang="en-US" altLang="zh-CN" dirty="0"/>
          </a:p>
        </p:txBody>
      </p:sp>
    </p:spTree>
    <p:extLst>
      <p:ext uri="{BB962C8B-B14F-4D97-AF65-F5344CB8AC3E}">
        <p14:creationId xmlns:p14="http://schemas.microsoft.com/office/powerpoint/2010/main" val="577553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3213100"/>
            <a:ext cx="3024187" cy="16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538" y="1412876"/>
            <a:ext cx="14097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6452" name="Group 612"/>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4253447587"/>
                    </a:ext>
                  </a:extLst>
                </a:gridCol>
                <a:gridCol w="2260600">
                  <a:extLst>
                    <a:ext uri="{9D8B030D-6E8A-4147-A177-3AD203B41FA5}">
                      <a16:colId xmlns="" xmlns:a16="http://schemas.microsoft.com/office/drawing/2014/main" val="2535792412"/>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195236438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CCFF"/>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7791209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17680388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958037504"/>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5446231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5240275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1997924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63940803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14998327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57977974"/>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73051321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58739330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62871934"/>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0347150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68576510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2127398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6137859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76271814"/>
                  </a:ext>
                </a:extLst>
              </a:tr>
            </a:tbl>
          </a:graphicData>
        </a:graphic>
      </p:graphicFrame>
      <p:sp>
        <p:nvSpPr>
          <p:cNvPr id="2" name="文本框 1"/>
          <p:cNvSpPr txBox="1"/>
          <p:nvPr/>
        </p:nvSpPr>
        <p:spPr>
          <a:xfrm>
            <a:off x="546538" y="178676"/>
            <a:ext cx="4382813" cy="584775"/>
          </a:xfrm>
          <a:prstGeom prst="rect">
            <a:avLst/>
          </a:prstGeom>
          <a:noFill/>
        </p:spPr>
        <p:txBody>
          <a:bodyPr wrap="square" rtlCol="0">
            <a:spAutoFit/>
          </a:bodyPr>
          <a:lstStyle/>
          <a:p>
            <a:r>
              <a:rPr lang="zh-CN" altLang="en-US" sz="3200" b="1" dirty="0" smtClean="0"/>
              <a:t>物料分类</a:t>
            </a:r>
            <a:endParaRPr lang="zh-CN" altLang="en-US" sz="3200" b="1" dirty="0"/>
          </a:p>
        </p:txBody>
      </p:sp>
    </p:spTree>
    <p:extLst>
      <p:ext uri="{BB962C8B-B14F-4D97-AF65-F5344CB8AC3E}">
        <p14:creationId xmlns:p14="http://schemas.microsoft.com/office/powerpoint/2010/main" val="1928845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63" name="Group 63"/>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529183459"/>
                    </a:ext>
                  </a:extLst>
                </a:gridCol>
                <a:gridCol w="2260600">
                  <a:extLst>
                    <a:ext uri="{9D8B030D-6E8A-4147-A177-3AD203B41FA5}">
                      <a16:colId xmlns="" xmlns:a16="http://schemas.microsoft.com/office/drawing/2014/main" val="487115259"/>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2489538853"/>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3376981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86989054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022232914"/>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29015669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37873174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247687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60897960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8668141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9245518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7607426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3165680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589983663"/>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0631333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69157057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956467963"/>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93393014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19602870"/>
                  </a:ext>
                </a:extLst>
              </a:tr>
            </a:tbl>
          </a:graphicData>
        </a:graphic>
      </p:graphicFrame>
      <p:pic>
        <p:nvPicPr>
          <p:cNvPr id="51264" name="Picture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565400"/>
            <a:ext cx="140970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5" name="Picture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2565400"/>
            <a:ext cx="15430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6" name="Picture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149725"/>
            <a:ext cx="16002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7" name="Picture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1763" y="4149726"/>
            <a:ext cx="154305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8" name="Picture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1" y="5516564"/>
            <a:ext cx="15716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9" name="Picture 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1" y="1052514"/>
            <a:ext cx="265747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0" name="Picture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626" y="2565400"/>
            <a:ext cx="14954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1" name="Picture 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04289" y="908050"/>
            <a:ext cx="1914525"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1614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92925" y="1460937"/>
            <a:ext cx="8915400" cy="5097517"/>
          </a:xfrm>
        </p:spPr>
        <p:txBody>
          <a:bodyPr>
            <a:noAutofit/>
          </a:bodyPr>
          <a:lstStyle/>
          <a:p>
            <a:r>
              <a:rPr lang="zh-CN" altLang="en-US" sz="2000" b="1" dirty="0" smtClean="0"/>
              <a:t>焊接前的准备</a:t>
            </a:r>
            <a:endParaRPr lang="en-US" altLang="zh-CN" sz="2000" b="1" dirty="0" smtClean="0"/>
          </a:p>
          <a:p>
            <a:pPr lvl="1"/>
            <a:r>
              <a:rPr lang="zh-CN" altLang="en-US" sz="1800" b="1" dirty="0" smtClean="0"/>
              <a:t>各班级统一准备好每位同学的万用表电阻清单的打印或复印件</a:t>
            </a:r>
            <a:endParaRPr lang="en-US" altLang="zh-CN" sz="1800" b="1" dirty="0" smtClean="0"/>
          </a:p>
          <a:p>
            <a:pPr lvl="1"/>
            <a:r>
              <a:rPr lang="zh-CN" altLang="en-US" sz="1800" b="1" dirty="0" smtClean="0"/>
              <a:t>每位同学准备白纸一张、剪刀一把（可多位同学共有）、透明胶带一卷</a:t>
            </a:r>
            <a:endParaRPr lang="en-US" altLang="zh-CN" sz="1800" b="1" dirty="0" smtClean="0"/>
          </a:p>
          <a:p>
            <a:r>
              <a:rPr lang="zh-CN" altLang="en-US" sz="2000" b="1" dirty="0" smtClean="0"/>
              <a:t>焊接过程完毕</a:t>
            </a:r>
            <a:endParaRPr lang="en-US" altLang="zh-CN" sz="2000" b="1" dirty="0" smtClean="0"/>
          </a:p>
          <a:p>
            <a:pPr lvl="1"/>
            <a:r>
              <a:rPr lang="zh-CN" altLang="en-US" sz="1800" b="1" dirty="0" smtClean="0"/>
              <a:t>携带焊接完毕的</a:t>
            </a:r>
            <a:r>
              <a:rPr lang="en-US" altLang="zh-CN" sz="1800" b="1" dirty="0" smtClean="0"/>
              <a:t>PCB</a:t>
            </a:r>
            <a:r>
              <a:rPr lang="zh-CN" altLang="en-US" sz="1800" b="1" dirty="0" smtClean="0"/>
              <a:t>板及电池，到指导老师处登记打分</a:t>
            </a:r>
            <a:endParaRPr lang="en-US" altLang="zh-CN" sz="1800" b="1" dirty="0" smtClean="0"/>
          </a:p>
          <a:p>
            <a:pPr lvl="1"/>
            <a:r>
              <a:rPr lang="zh-CN" altLang="en-US" sz="1800" b="1" dirty="0" smtClean="0"/>
              <a:t>在</a:t>
            </a:r>
            <a:r>
              <a:rPr lang="en-US" altLang="zh-CN" sz="1800" b="1" dirty="0" smtClean="0"/>
              <a:t>PCB</a:t>
            </a:r>
            <a:r>
              <a:rPr lang="zh-CN" altLang="en-US" sz="1800" b="1" dirty="0" smtClean="0"/>
              <a:t>板上写上学号</a:t>
            </a:r>
            <a:endParaRPr lang="en-US" altLang="zh-CN" sz="1800" b="1" dirty="0" smtClean="0"/>
          </a:p>
          <a:p>
            <a:pPr lvl="1"/>
            <a:r>
              <a:rPr lang="en-US" altLang="zh-CN" sz="1800" b="1" dirty="0" smtClean="0"/>
              <a:t>PCB</a:t>
            </a:r>
            <a:r>
              <a:rPr lang="zh-CN" altLang="en-US" sz="1800" b="1" dirty="0" smtClean="0"/>
              <a:t>板正反面拍照</a:t>
            </a:r>
            <a:endParaRPr lang="en-US" altLang="zh-CN" sz="1800" b="1" dirty="0" smtClean="0"/>
          </a:p>
          <a:p>
            <a:r>
              <a:rPr lang="zh-CN" altLang="en-US" sz="2000" b="1" dirty="0" smtClean="0"/>
              <a:t>装配过程完毕</a:t>
            </a:r>
            <a:endParaRPr lang="en-US" altLang="zh-CN" sz="2000" b="1" dirty="0" smtClean="0"/>
          </a:p>
          <a:p>
            <a:pPr lvl="1"/>
            <a:r>
              <a:rPr lang="zh-CN" altLang="en-US" sz="1800" b="1" dirty="0" smtClean="0"/>
              <a:t>调零校准</a:t>
            </a:r>
            <a:endParaRPr lang="en-US" altLang="zh-CN" sz="1800" b="1" dirty="0" smtClean="0"/>
          </a:p>
          <a:p>
            <a:pPr lvl="1"/>
            <a:r>
              <a:rPr lang="zh-CN" altLang="en-US" sz="1800" b="1" dirty="0" smtClean="0"/>
              <a:t>完成实验表格</a:t>
            </a:r>
            <a:endParaRPr lang="en-US" altLang="zh-CN" sz="1800" b="1" dirty="0" smtClean="0"/>
          </a:p>
          <a:p>
            <a:pPr lvl="1"/>
            <a:r>
              <a:rPr lang="zh-CN" altLang="en-US" sz="1800" b="1" dirty="0"/>
              <a:t>到指导老师</a:t>
            </a:r>
            <a:r>
              <a:rPr lang="zh-CN" altLang="en-US" sz="1800" b="1" dirty="0" smtClean="0"/>
              <a:t>处领标签，</a:t>
            </a:r>
            <a:r>
              <a:rPr lang="zh-CN" altLang="en-US" sz="1800" b="1" dirty="0"/>
              <a:t>写上学号、</a:t>
            </a:r>
            <a:r>
              <a:rPr lang="zh-CN" altLang="en-US" sz="1800" b="1" dirty="0" smtClean="0"/>
              <a:t>姓名，贴于万用表背面。</a:t>
            </a:r>
            <a:endParaRPr lang="en-US" altLang="zh-CN" sz="1800" b="1" dirty="0" smtClean="0"/>
          </a:p>
          <a:p>
            <a:pPr lvl="1"/>
            <a:r>
              <a:rPr lang="zh-CN" altLang="en-US" sz="1800" b="1" dirty="0" smtClean="0"/>
              <a:t>万用表插上表笔，交给指导老师，待老师复查打分。</a:t>
            </a:r>
            <a:endParaRPr lang="en-US" altLang="zh-CN" sz="1800" b="1" dirty="0" smtClean="0"/>
          </a:p>
        </p:txBody>
      </p:sp>
      <p:sp>
        <p:nvSpPr>
          <p:cNvPr id="2" name="标题 1"/>
          <p:cNvSpPr>
            <a:spLocks noGrp="1"/>
          </p:cNvSpPr>
          <p:nvPr>
            <p:ph type="title"/>
          </p:nvPr>
        </p:nvSpPr>
        <p:spPr/>
        <p:txBody>
          <a:bodyPr/>
          <a:lstStyle/>
          <a:p>
            <a:r>
              <a:rPr lang="zh-CN" altLang="en-US" b="1" dirty="0" smtClean="0"/>
              <a:t>万用表焊接装配流程</a:t>
            </a:r>
            <a:endParaRPr lang="zh-CN" altLang="en-US" b="1" dirty="0"/>
          </a:p>
        </p:txBody>
      </p:sp>
    </p:spTree>
    <p:extLst>
      <p:ext uri="{BB962C8B-B14F-4D97-AF65-F5344CB8AC3E}">
        <p14:creationId xmlns:p14="http://schemas.microsoft.com/office/powerpoint/2010/main" val="40691337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89" name="Group 65"/>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888390393"/>
                    </a:ext>
                  </a:extLst>
                </a:gridCol>
                <a:gridCol w="2260600">
                  <a:extLst>
                    <a:ext uri="{9D8B030D-6E8A-4147-A177-3AD203B41FA5}">
                      <a16:colId xmlns="" xmlns:a16="http://schemas.microsoft.com/office/drawing/2014/main" val="3877474342"/>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24681209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2855293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0786864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13386454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11284190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59652451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81610424"/>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57546697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82713309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93718883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90760312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68683208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0054651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52165045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06841557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983839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05712814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160988477"/>
                  </a:ext>
                </a:extLst>
              </a:tr>
            </a:tbl>
          </a:graphicData>
        </a:graphic>
      </p:graphicFrame>
      <p:pic>
        <p:nvPicPr>
          <p:cNvPr id="52291" name="Picture 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39" y="1484313"/>
            <a:ext cx="668337"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92" name="Picture 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588" y="1628775"/>
            <a:ext cx="2519362"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93" name="Text Box 69"/>
          <p:cNvSpPr txBox="1">
            <a:spLocks noChangeArrowheads="1"/>
          </p:cNvSpPr>
          <p:nvPr/>
        </p:nvSpPr>
        <p:spPr bwMode="auto">
          <a:xfrm>
            <a:off x="6888163" y="1700213"/>
            <a:ext cx="143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R3216(1206)</a:t>
            </a:r>
          </a:p>
        </p:txBody>
      </p:sp>
      <p:sp>
        <p:nvSpPr>
          <p:cNvPr id="52294" name="Text Box 70"/>
          <p:cNvSpPr txBox="1">
            <a:spLocks noChangeArrowheads="1"/>
          </p:cNvSpPr>
          <p:nvPr/>
        </p:nvSpPr>
        <p:spPr bwMode="auto">
          <a:xfrm>
            <a:off x="6888163" y="2420938"/>
            <a:ext cx="143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R2012(0805)</a:t>
            </a:r>
          </a:p>
        </p:txBody>
      </p:sp>
      <p:sp>
        <p:nvSpPr>
          <p:cNvPr id="52295" name="Text Box 71"/>
          <p:cNvSpPr txBox="1">
            <a:spLocks noChangeArrowheads="1"/>
          </p:cNvSpPr>
          <p:nvPr/>
        </p:nvSpPr>
        <p:spPr bwMode="auto">
          <a:xfrm>
            <a:off x="6888163" y="3248025"/>
            <a:ext cx="143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R1608(0603)</a:t>
            </a:r>
          </a:p>
        </p:txBody>
      </p:sp>
      <p:sp>
        <p:nvSpPr>
          <p:cNvPr id="52296" name="Text Box 72"/>
          <p:cNvSpPr txBox="1">
            <a:spLocks noChangeArrowheads="1"/>
          </p:cNvSpPr>
          <p:nvPr/>
        </p:nvSpPr>
        <p:spPr bwMode="auto">
          <a:xfrm>
            <a:off x="6888163" y="4040188"/>
            <a:ext cx="143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R1005(0402)</a:t>
            </a:r>
          </a:p>
        </p:txBody>
      </p:sp>
      <p:sp>
        <p:nvSpPr>
          <p:cNvPr id="52297" name="Text Box 73"/>
          <p:cNvSpPr txBox="1">
            <a:spLocks noChangeArrowheads="1"/>
          </p:cNvSpPr>
          <p:nvPr/>
        </p:nvSpPr>
        <p:spPr bwMode="auto">
          <a:xfrm>
            <a:off x="6888164" y="5084763"/>
            <a:ext cx="1512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R0603(0201)</a:t>
            </a:r>
          </a:p>
        </p:txBody>
      </p:sp>
      <p:sp>
        <p:nvSpPr>
          <p:cNvPr id="52298" name="Text Box 74"/>
          <p:cNvSpPr txBox="1">
            <a:spLocks noChangeArrowheads="1"/>
          </p:cNvSpPr>
          <p:nvPr/>
        </p:nvSpPr>
        <p:spPr bwMode="auto">
          <a:xfrm>
            <a:off x="6888164" y="5876925"/>
            <a:ext cx="1512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R0402(01005)</a:t>
            </a:r>
          </a:p>
        </p:txBody>
      </p:sp>
    </p:spTree>
    <p:extLst>
      <p:ext uri="{BB962C8B-B14F-4D97-AF65-F5344CB8AC3E}">
        <p14:creationId xmlns:p14="http://schemas.microsoft.com/office/powerpoint/2010/main" val="27397346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319" name="Group 71"/>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3710255754"/>
                    </a:ext>
                  </a:extLst>
                </a:gridCol>
                <a:gridCol w="2260600">
                  <a:extLst>
                    <a:ext uri="{9D8B030D-6E8A-4147-A177-3AD203B41FA5}">
                      <a16:colId xmlns="" xmlns:a16="http://schemas.microsoft.com/office/drawing/2014/main" val="3800068347"/>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427250445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77476124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81301151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8205744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4421587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0097718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91726954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4857549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5753325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28473875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89665787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09121363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57323399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86006803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16696852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72107369"/>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8455394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89529373"/>
                  </a:ext>
                </a:extLst>
              </a:tr>
            </a:tbl>
          </a:graphicData>
        </a:graphic>
      </p:graphicFrame>
      <p:pic>
        <p:nvPicPr>
          <p:cNvPr id="53310" name="Picture 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1512889"/>
            <a:ext cx="612775" cy="501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311" name="Text Box 63"/>
          <p:cNvSpPr txBox="1">
            <a:spLocks noChangeArrowheads="1"/>
          </p:cNvSpPr>
          <p:nvPr/>
        </p:nvSpPr>
        <p:spPr bwMode="auto">
          <a:xfrm>
            <a:off x="6699251" y="1801813"/>
            <a:ext cx="1439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C3216(1206)</a:t>
            </a:r>
          </a:p>
        </p:txBody>
      </p:sp>
      <p:sp>
        <p:nvSpPr>
          <p:cNvPr id="53312" name="Text Box 64"/>
          <p:cNvSpPr txBox="1">
            <a:spLocks noChangeArrowheads="1"/>
          </p:cNvSpPr>
          <p:nvPr/>
        </p:nvSpPr>
        <p:spPr bwMode="auto">
          <a:xfrm>
            <a:off x="6699251" y="2522538"/>
            <a:ext cx="1439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C2012(0805)</a:t>
            </a:r>
          </a:p>
        </p:txBody>
      </p:sp>
      <p:sp>
        <p:nvSpPr>
          <p:cNvPr id="53313" name="Text Box 65"/>
          <p:cNvSpPr txBox="1">
            <a:spLocks noChangeArrowheads="1"/>
          </p:cNvSpPr>
          <p:nvPr/>
        </p:nvSpPr>
        <p:spPr bwMode="auto">
          <a:xfrm>
            <a:off x="6699251" y="3349625"/>
            <a:ext cx="1439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C1608(0603)</a:t>
            </a:r>
          </a:p>
        </p:txBody>
      </p:sp>
      <p:sp>
        <p:nvSpPr>
          <p:cNvPr id="53314" name="Text Box 66"/>
          <p:cNvSpPr txBox="1">
            <a:spLocks noChangeArrowheads="1"/>
          </p:cNvSpPr>
          <p:nvPr/>
        </p:nvSpPr>
        <p:spPr bwMode="auto">
          <a:xfrm>
            <a:off x="6699251" y="4141788"/>
            <a:ext cx="1439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C1005(0402)</a:t>
            </a:r>
          </a:p>
        </p:txBody>
      </p:sp>
      <p:sp>
        <p:nvSpPr>
          <p:cNvPr id="53315" name="Text Box 67"/>
          <p:cNvSpPr txBox="1">
            <a:spLocks noChangeArrowheads="1"/>
          </p:cNvSpPr>
          <p:nvPr/>
        </p:nvSpPr>
        <p:spPr bwMode="auto">
          <a:xfrm>
            <a:off x="6699250" y="5186363"/>
            <a:ext cx="1512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C0603(0201)</a:t>
            </a:r>
          </a:p>
        </p:txBody>
      </p:sp>
      <p:sp>
        <p:nvSpPr>
          <p:cNvPr id="53316" name="Text Box 68"/>
          <p:cNvSpPr txBox="1">
            <a:spLocks noChangeArrowheads="1"/>
          </p:cNvSpPr>
          <p:nvPr/>
        </p:nvSpPr>
        <p:spPr bwMode="auto">
          <a:xfrm>
            <a:off x="6699250" y="5978525"/>
            <a:ext cx="15128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a:t>C0402(01005)</a:t>
            </a:r>
          </a:p>
        </p:txBody>
      </p:sp>
      <p:pic>
        <p:nvPicPr>
          <p:cNvPr id="53317" name="Picture 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588" y="1844675"/>
            <a:ext cx="230505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749137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335" name="Group 63"/>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3175153789"/>
                    </a:ext>
                  </a:extLst>
                </a:gridCol>
                <a:gridCol w="2260600">
                  <a:extLst>
                    <a:ext uri="{9D8B030D-6E8A-4147-A177-3AD203B41FA5}">
                      <a16:colId xmlns="" xmlns:a16="http://schemas.microsoft.com/office/drawing/2014/main" val="2873964094"/>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3609379534"/>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85790631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7680527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6027871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10852108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13943964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2816258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0800397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27914424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3905208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6966058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08899164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96382588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8782553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124399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5453369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37158821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85423771"/>
                  </a:ext>
                </a:extLst>
              </a:tr>
            </a:tbl>
          </a:graphicData>
        </a:graphic>
      </p:graphicFrame>
      <p:pic>
        <p:nvPicPr>
          <p:cNvPr id="54336" name="Picture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26" y="1412876"/>
            <a:ext cx="1800225"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37" name="Picture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126" y="3068639"/>
            <a:ext cx="1800225" cy="151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38" name="Picture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26" y="4614863"/>
            <a:ext cx="1800225"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871688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359" name="Group 63"/>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595677178"/>
                    </a:ext>
                  </a:extLst>
                </a:gridCol>
                <a:gridCol w="2260600">
                  <a:extLst>
                    <a:ext uri="{9D8B030D-6E8A-4147-A177-3AD203B41FA5}">
                      <a16:colId xmlns="" xmlns:a16="http://schemas.microsoft.com/office/drawing/2014/main" val="392460773"/>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3239383363"/>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6486610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29377453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60506349"/>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8141840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61952408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7176548"/>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1793247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1483140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2568979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62466055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55190867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337959350"/>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83856395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34786490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53465458"/>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6950967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367792814"/>
                  </a:ext>
                </a:extLst>
              </a:tr>
            </a:tbl>
          </a:graphicData>
        </a:graphic>
      </p:graphicFrame>
      <p:pic>
        <p:nvPicPr>
          <p:cNvPr id="55360" name="Picture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464" y="2133601"/>
            <a:ext cx="3671887" cy="232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82223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84" name="Group 64"/>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2582328606"/>
                    </a:ext>
                  </a:extLst>
                </a:gridCol>
                <a:gridCol w="2260600">
                  <a:extLst>
                    <a:ext uri="{9D8B030D-6E8A-4147-A177-3AD203B41FA5}">
                      <a16:colId xmlns="" xmlns:a16="http://schemas.microsoft.com/office/drawing/2014/main" val="2345447857"/>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784375419"/>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6081109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63053944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448543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74535887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6685935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2321378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64458835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7110220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4843707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290137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9986355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4965657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1471172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7871012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66981829"/>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8844020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933556048"/>
                  </a:ext>
                </a:extLst>
              </a:tr>
            </a:tbl>
          </a:graphicData>
        </a:graphic>
      </p:graphicFrame>
      <p:pic>
        <p:nvPicPr>
          <p:cNvPr id="56383" name="Picture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25" y="2492375"/>
            <a:ext cx="2159000"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85" name="Picture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4292601"/>
            <a:ext cx="2303463"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08767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407" name="Group 63"/>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3443199268"/>
                    </a:ext>
                  </a:extLst>
                </a:gridCol>
                <a:gridCol w="2260600">
                  <a:extLst>
                    <a:ext uri="{9D8B030D-6E8A-4147-A177-3AD203B41FA5}">
                      <a16:colId xmlns="" xmlns:a16="http://schemas.microsoft.com/office/drawing/2014/main" val="4110696764"/>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294862019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304621036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36886873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4418685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1651428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98025539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63192148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9032344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10401635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7339378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88529073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31949390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27319088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9997591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90454782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7315919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83315540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541259379"/>
                  </a:ext>
                </a:extLst>
              </a:tr>
            </a:tbl>
          </a:graphicData>
        </a:graphic>
      </p:graphicFrame>
      <p:pic>
        <p:nvPicPr>
          <p:cNvPr id="57408" name="Picture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464" y="1484314"/>
            <a:ext cx="1150937" cy="90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409" name="Picture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325" y="1484313"/>
            <a:ext cx="998538"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410" name="Picture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463" y="2781301"/>
            <a:ext cx="1223962"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411" name="Picture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889" y="2708275"/>
            <a:ext cx="1368425"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412" name="Picture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8" y="3789363"/>
            <a:ext cx="1223962" cy="93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413" name="Picture 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5864" y="3789364"/>
            <a:ext cx="1728787"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414" name="Picture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7438" y="5013325"/>
            <a:ext cx="192405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415" name="Picture 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8026" y="4868864"/>
            <a:ext cx="199072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598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435" name="Group 67"/>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888601099"/>
                    </a:ext>
                  </a:extLst>
                </a:gridCol>
                <a:gridCol w="2260600">
                  <a:extLst>
                    <a:ext uri="{9D8B030D-6E8A-4147-A177-3AD203B41FA5}">
                      <a16:colId xmlns="" xmlns:a16="http://schemas.microsoft.com/office/drawing/2014/main" val="3175446461"/>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199412763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6012797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01934388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276868550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0405167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84617231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27990836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5939884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86455153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0419407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3131103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51496026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0464739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33606389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6134406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15072967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67581228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65864416"/>
                  </a:ext>
                </a:extLst>
              </a:tr>
            </a:tbl>
          </a:graphicData>
        </a:graphic>
      </p:graphicFrame>
      <p:pic>
        <p:nvPicPr>
          <p:cNvPr id="58431" name="Picture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701" y="1484314"/>
            <a:ext cx="20161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432" name="Picture 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01" y="3429001"/>
            <a:ext cx="201612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29571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62" name="Group 70"/>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787180684"/>
                    </a:ext>
                  </a:extLst>
                </a:gridCol>
                <a:gridCol w="2260600">
                  <a:extLst>
                    <a:ext uri="{9D8B030D-6E8A-4147-A177-3AD203B41FA5}">
                      <a16:colId xmlns="" xmlns:a16="http://schemas.microsoft.com/office/drawing/2014/main" val="2489338397"/>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2099297869"/>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56004950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6513877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0033536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39658802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51215196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24168333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7259394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1903610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667271524"/>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7970420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68579912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394314664"/>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80656287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08559235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55034229"/>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7289394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950106414"/>
                  </a:ext>
                </a:extLst>
              </a:tr>
            </a:tbl>
          </a:graphicData>
        </a:graphic>
      </p:graphicFrame>
      <p:pic>
        <p:nvPicPr>
          <p:cNvPr id="59456" name="Picture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339" y="1341439"/>
            <a:ext cx="229552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457" name="Picture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5084763"/>
            <a:ext cx="123825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458" name="Picture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801" y="2420939"/>
            <a:ext cx="2087563"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459" name="Picture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800" y="3716339"/>
            <a:ext cx="24765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816210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81" name="Group 65"/>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2774979225"/>
                    </a:ext>
                  </a:extLst>
                </a:gridCol>
                <a:gridCol w="2260600">
                  <a:extLst>
                    <a:ext uri="{9D8B030D-6E8A-4147-A177-3AD203B41FA5}">
                      <a16:colId xmlns="" xmlns:a16="http://schemas.microsoft.com/office/drawing/2014/main" val="3288555532"/>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378565570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091360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331730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097682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9048820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7912044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81000284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43818855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9839518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4092713313"/>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3937470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17954735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1122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8786279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71010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1531412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1742596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921774251"/>
                  </a:ext>
                </a:extLst>
              </a:tr>
            </a:tbl>
          </a:graphicData>
        </a:graphic>
      </p:graphicFrame>
      <p:pic>
        <p:nvPicPr>
          <p:cNvPr id="60482" name="Picture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463" y="1628775"/>
            <a:ext cx="14859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83" name="Picture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26" y="1557338"/>
            <a:ext cx="1800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84"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9" y="3213100"/>
            <a:ext cx="189547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85" name="Picture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126" y="3284538"/>
            <a:ext cx="180022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27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504" name="Group 64"/>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4021144634"/>
                    </a:ext>
                  </a:extLst>
                </a:gridCol>
                <a:gridCol w="2260600">
                  <a:extLst>
                    <a:ext uri="{9D8B030D-6E8A-4147-A177-3AD203B41FA5}">
                      <a16:colId xmlns="" xmlns:a16="http://schemas.microsoft.com/office/drawing/2014/main" val="982132640"/>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4208697773"/>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3675334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2691306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71310924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7812061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6545153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65897963"/>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25218703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340379064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06467629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11583669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6522567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862834143"/>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2800577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84478910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52926580"/>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5644395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47231883"/>
                  </a:ext>
                </a:extLst>
              </a:tr>
            </a:tbl>
          </a:graphicData>
        </a:graphic>
      </p:graphicFrame>
      <p:pic>
        <p:nvPicPr>
          <p:cNvPr id="61505" name="Picture 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363" y="3284538"/>
            <a:ext cx="1655762"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6" name="Picture 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9825" y="3068638"/>
            <a:ext cx="1257300"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87342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000" b="1" dirty="0" smtClean="0"/>
              <a:t>需携带教材、</a:t>
            </a:r>
            <a:r>
              <a:rPr lang="en-US" altLang="zh-CN" sz="2000" b="1" dirty="0" smtClean="0"/>
              <a:t>U</a:t>
            </a:r>
            <a:r>
              <a:rPr lang="zh-CN" altLang="en-US" sz="2000" b="1" dirty="0" smtClean="0"/>
              <a:t>盘、教学视频（最好拷贝到手机）</a:t>
            </a:r>
            <a:endParaRPr lang="en-US" altLang="zh-CN" sz="2000" b="1" dirty="0" smtClean="0"/>
          </a:p>
          <a:p>
            <a:r>
              <a:rPr lang="zh-CN" altLang="en-US" sz="2000" b="1" dirty="0" smtClean="0"/>
              <a:t>到教室后打开计算机，选择“</a:t>
            </a:r>
            <a:r>
              <a:rPr lang="en-US" altLang="zh-CN" sz="2000" b="1" dirty="0" smtClean="0"/>
              <a:t>DZ</a:t>
            </a:r>
            <a:r>
              <a:rPr lang="zh-CN" altLang="en-US" sz="2000" b="1" dirty="0" smtClean="0"/>
              <a:t>”系统</a:t>
            </a:r>
            <a:endParaRPr lang="en-US" altLang="zh-CN" sz="2000" b="1" dirty="0" smtClean="0"/>
          </a:p>
          <a:p>
            <a:r>
              <a:rPr lang="zh-CN" altLang="en-US" sz="2000" b="1" dirty="0" smtClean="0"/>
              <a:t>认真听老师讲解步骤，记下要点和注意事项</a:t>
            </a:r>
            <a:endParaRPr lang="en-US" altLang="zh-CN" sz="2000" b="1" dirty="0" smtClean="0"/>
          </a:p>
          <a:p>
            <a:r>
              <a:rPr lang="zh-CN" altLang="en-US" sz="2000" b="1" dirty="0" smtClean="0"/>
              <a:t>独立完成设计</a:t>
            </a:r>
            <a:endParaRPr lang="en-US" altLang="zh-CN" sz="2000" b="1" dirty="0" smtClean="0"/>
          </a:p>
          <a:p>
            <a:r>
              <a:rPr lang="zh-CN" altLang="en-US" sz="2000" b="1" dirty="0" smtClean="0"/>
              <a:t>设计完成后将学号文件夹下的所有文件拷贝到</a:t>
            </a:r>
            <a:r>
              <a:rPr lang="en-US" altLang="zh-CN" sz="2000" b="1" dirty="0" smtClean="0"/>
              <a:t>U</a:t>
            </a:r>
            <a:r>
              <a:rPr lang="zh-CN" altLang="en-US" sz="2000" b="1" dirty="0" smtClean="0"/>
              <a:t>盘</a:t>
            </a:r>
            <a:endParaRPr lang="en-US" altLang="zh-CN" sz="2000" b="1" dirty="0" smtClean="0"/>
          </a:p>
          <a:p>
            <a:r>
              <a:rPr lang="zh-CN" altLang="en-US" sz="2000" b="1" dirty="0" smtClean="0"/>
              <a:t>班长收齐所有同学的文件，压缩打包后发给指导老师评分</a:t>
            </a:r>
            <a:endParaRPr lang="zh-CN" altLang="en-US" sz="2000" b="1" dirty="0"/>
          </a:p>
        </p:txBody>
      </p:sp>
      <p:sp>
        <p:nvSpPr>
          <p:cNvPr id="2" name="标题 1"/>
          <p:cNvSpPr>
            <a:spLocks noGrp="1"/>
          </p:cNvSpPr>
          <p:nvPr>
            <p:ph type="title"/>
          </p:nvPr>
        </p:nvSpPr>
        <p:spPr/>
        <p:txBody>
          <a:bodyPr/>
          <a:lstStyle/>
          <a:p>
            <a:r>
              <a:rPr lang="en-US" altLang="zh-CN" b="1" dirty="0" smtClean="0"/>
              <a:t>PCB</a:t>
            </a:r>
            <a:r>
              <a:rPr lang="zh-CN" altLang="en-US" b="1" dirty="0" smtClean="0"/>
              <a:t>上机流程</a:t>
            </a:r>
            <a:endParaRPr lang="zh-CN" altLang="en-US" b="1" dirty="0"/>
          </a:p>
        </p:txBody>
      </p:sp>
    </p:spTree>
    <p:extLst>
      <p:ext uri="{BB962C8B-B14F-4D97-AF65-F5344CB8AC3E}">
        <p14:creationId xmlns:p14="http://schemas.microsoft.com/office/powerpoint/2010/main" val="16302661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68" name="Group 60"/>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4292112882"/>
                    </a:ext>
                  </a:extLst>
                </a:gridCol>
                <a:gridCol w="2260600">
                  <a:extLst>
                    <a:ext uri="{9D8B030D-6E8A-4147-A177-3AD203B41FA5}">
                      <a16:colId xmlns="" xmlns:a16="http://schemas.microsoft.com/office/drawing/2014/main" val="3637339983"/>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233813410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2723157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737942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642951608"/>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697203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1168586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599517704"/>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9827982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3833658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120763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8299093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93117864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4800301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4847183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11550619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645640928"/>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5591609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440208799"/>
                  </a:ext>
                </a:extLst>
              </a:tr>
            </a:tbl>
          </a:graphicData>
        </a:graphic>
      </p:graphicFrame>
      <p:pic>
        <p:nvPicPr>
          <p:cNvPr id="68669" name="Picture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60575"/>
            <a:ext cx="25527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70" name="Picture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716338"/>
            <a:ext cx="2520950"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63301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93" name="Group 61"/>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2655851284"/>
                    </a:ext>
                  </a:extLst>
                </a:gridCol>
                <a:gridCol w="2260600">
                  <a:extLst>
                    <a:ext uri="{9D8B030D-6E8A-4147-A177-3AD203B41FA5}">
                      <a16:colId xmlns="" xmlns:a16="http://schemas.microsoft.com/office/drawing/2014/main" val="3427018856"/>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116492447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9175415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81689475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07365330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07763095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64106185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78900373"/>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96405852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71922175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20222087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2013374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96969634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2397494450"/>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59512324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05306475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688603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24180945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098179235"/>
                  </a:ext>
                </a:extLst>
              </a:tr>
            </a:tbl>
          </a:graphicData>
        </a:graphic>
      </p:graphicFrame>
      <p:pic>
        <p:nvPicPr>
          <p:cNvPr id="69692"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726" y="2924176"/>
            <a:ext cx="3382963" cy="168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73366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716" name="Group 60"/>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2735515271"/>
                    </a:ext>
                  </a:extLst>
                </a:gridCol>
                <a:gridCol w="2260600">
                  <a:extLst>
                    <a:ext uri="{9D8B030D-6E8A-4147-A177-3AD203B41FA5}">
                      <a16:colId xmlns="" xmlns:a16="http://schemas.microsoft.com/office/drawing/2014/main" val="2603799424"/>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178875543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9643023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2166994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133910790"/>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85806119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1486246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6235269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7821426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5023713"/>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994422579"/>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2916986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8783830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07705326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4104422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61953233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67060374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838033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21069116"/>
                  </a:ext>
                </a:extLst>
              </a:tr>
            </a:tbl>
          </a:graphicData>
        </a:graphic>
      </p:graphicFrame>
    </p:spTree>
    <p:extLst>
      <p:ext uri="{BB962C8B-B14F-4D97-AF65-F5344CB8AC3E}">
        <p14:creationId xmlns:p14="http://schemas.microsoft.com/office/powerpoint/2010/main" val="14718473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41" name="Group 61"/>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417377990"/>
                    </a:ext>
                  </a:extLst>
                </a:gridCol>
                <a:gridCol w="2260600">
                  <a:extLst>
                    <a:ext uri="{9D8B030D-6E8A-4147-A177-3AD203B41FA5}">
                      <a16:colId xmlns="" xmlns:a16="http://schemas.microsoft.com/office/drawing/2014/main" val="289101693"/>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4249132814"/>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58096137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61118224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03734318"/>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3926650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21790324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0011891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83305090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09799731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15096004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53686581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9537623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159289694"/>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37266095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361399349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63343449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2233470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70938553"/>
                  </a:ext>
                </a:extLst>
              </a:tr>
            </a:tbl>
          </a:graphicData>
        </a:graphic>
      </p:graphicFrame>
      <p:pic>
        <p:nvPicPr>
          <p:cNvPr id="71740"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801" y="2852738"/>
            <a:ext cx="1533525"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2" name="Picture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901" y="4365626"/>
            <a:ext cx="258127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44609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69" name="Group 65"/>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2767609419"/>
                    </a:ext>
                  </a:extLst>
                </a:gridCol>
                <a:gridCol w="2260600">
                  <a:extLst>
                    <a:ext uri="{9D8B030D-6E8A-4147-A177-3AD203B41FA5}">
                      <a16:colId xmlns="" xmlns:a16="http://schemas.microsoft.com/office/drawing/2014/main" val="3949732905"/>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248771495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86483086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66864505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1464884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51819530"/>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3108914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159796665"/>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3402060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5209039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50177151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4281156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2045775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61131168"/>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567655068"/>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81706010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120942923"/>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50915247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63006544"/>
                  </a:ext>
                </a:extLst>
              </a:tr>
            </a:tbl>
          </a:graphicData>
        </a:graphic>
      </p:graphicFrame>
      <p:pic>
        <p:nvPicPr>
          <p:cNvPr id="72765" name="Picture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00" y="2133601"/>
            <a:ext cx="20574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66" name="Picture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9" y="3644900"/>
            <a:ext cx="15144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67" name="Picture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788" y="3500438"/>
            <a:ext cx="207645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68" name="Picture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3" y="5157789"/>
            <a:ext cx="24193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481386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89" name="Group 61"/>
          <p:cNvGraphicFramePr>
            <a:graphicFrameLocks noGrp="1"/>
          </p:cNvGraphicFramePr>
          <p:nvPr>
            <p:ph/>
          </p:nvPr>
        </p:nvGraphicFramePr>
        <p:xfrm>
          <a:off x="1343025" y="1052513"/>
          <a:ext cx="4313238" cy="5649918"/>
        </p:xfrm>
        <a:graphic>
          <a:graphicData uri="http://schemas.openxmlformats.org/drawingml/2006/table">
            <a:tbl>
              <a:tblPr/>
              <a:tblGrid>
                <a:gridCol w="2052638">
                  <a:extLst>
                    <a:ext uri="{9D8B030D-6E8A-4147-A177-3AD203B41FA5}">
                      <a16:colId xmlns="" xmlns:a16="http://schemas.microsoft.com/office/drawing/2014/main" val="2608280235"/>
                    </a:ext>
                  </a:extLst>
                </a:gridCol>
                <a:gridCol w="2260600">
                  <a:extLst>
                    <a:ext uri="{9D8B030D-6E8A-4147-A177-3AD203B41FA5}">
                      <a16:colId xmlns="" xmlns:a16="http://schemas.microsoft.com/office/drawing/2014/main" val="3060190686"/>
                    </a:ext>
                  </a:extLst>
                </a:gridCol>
              </a:tblGrid>
              <a:tr h="396875">
                <a:tc gridSpan="2">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元件分类</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3995004421"/>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CHIP-Circle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99688931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CHIP-RECT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55307347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Trimmer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939487417"/>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LED</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5199399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Hemt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728559957"/>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91046642"/>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Small SOP/Connector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844205052"/>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Chip-R0402(01005)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778374491"/>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Chip-C3216(1206)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SOP2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81355067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Chip-C2012(0805)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SOJ2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8072852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Chip-C1608(0603)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QFP</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268833874"/>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Chip-C1005(0402)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157762299"/>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Chip-C0603(0201)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PLCC (Body)</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205550005"/>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Chip-C0402(01005)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Connector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324703349"/>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Chip-Tantal</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User 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104232856"/>
                  </a:ext>
                </a:extLst>
              </a:tr>
              <a:tr h="307975">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Chip-Aluminum</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BGA</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633572596"/>
                  </a:ext>
                </a:extLst>
              </a:tr>
              <a:tr h="309563">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Melf</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PMingLiU" panose="02020500000000000000" pitchFamily="18" charset="-120"/>
                          <a:sym typeface="PMingLiU" panose="02020500000000000000" pitchFamily="18" charset="-120"/>
                        </a:defRPr>
                      </a:lvl1pPr>
                      <a:lvl2pPr algn="l">
                        <a:spcBef>
                          <a:spcPct val="20000"/>
                        </a:spcBef>
                        <a:defRPr sz="2400">
                          <a:solidFill>
                            <a:schemeClr val="tx1"/>
                          </a:solidFill>
                          <a:latin typeface="Arial" panose="020B0604020202020204" pitchFamily="34" charset="0"/>
                          <a:ea typeface="PMingLiU" panose="02020500000000000000" pitchFamily="18" charset="-120"/>
                          <a:sym typeface="PMingLiU" panose="02020500000000000000" pitchFamily="18" charset="-120"/>
                        </a:defRPr>
                      </a:lvl2pPr>
                      <a:lvl3pPr algn="l">
                        <a:spcBef>
                          <a:spcPct val="20000"/>
                        </a:spcBef>
                        <a:defRPr sz="2000">
                          <a:solidFill>
                            <a:schemeClr val="tx1"/>
                          </a:solidFill>
                          <a:latin typeface="Arial" panose="020B0604020202020204" pitchFamily="34" charset="0"/>
                          <a:ea typeface="PMingLiU" panose="02020500000000000000" pitchFamily="18" charset="-120"/>
                          <a:sym typeface="PMingLiU" panose="02020500000000000000" pitchFamily="18" charset="-120"/>
                        </a:defRPr>
                      </a:lvl3pPr>
                      <a:lvl4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4pPr>
                      <a:lvl5pPr algn="l">
                        <a:spcBef>
                          <a:spcPct val="20000"/>
                        </a:spcBef>
                        <a:defRPr>
                          <a:solidFill>
                            <a:schemeClr val="tx1"/>
                          </a:solidFill>
                          <a:latin typeface="Arial" panose="020B0604020202020204" pitchFamily="34" charset="0"/>
                          <a:ea typeface="PMingLiU" panose="02020500000000000000" pitchFamily="18" charset="-120"/>
                          <a:sym typeface="PMingLiU" panose="02020500000000000000" pitchFamily="18" charset="-120"/>
                        </a:defRPr>
                      </a:lvl5pPr>
                      <a:lvl6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6pPr>
                      <a:lvl7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7pPr>
                      <a:lvl8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8pPr>
                      <a:lvl9pPr eaLnBrk="0" fontAlgn="base" hangingPunct="0">
                        <a:spcBef>
                          <a:spcPct val="20000"/>
                        </a:spcBef>
                        <a:spcAft>
                          <a:spcPct val="0"/>
                        </a:spcAft>
                        <a:defRPr>
                          <a:solidFill>
                            <a:schemeClr val="tx1"/>
                          </a:solidFill>
                          <a:latin typeface="Arial" panose="020B0604020202020204" pitchFamily="34" charset="0"/>
                          <a:ea typeface="PMingLiU" panose="02020500000000000000" pitchFamily="18" charset="-120"/>
                          <a:sym typeface="PMingLiU" panose="02020500000000000000" pitchFamily="18" charset="-12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Flip Chip</a:t>
                      </a:r>
                      <a:endParaRPr kumimoji="0" lang="en-US" altLang="zh-CN" sz="20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313420973"/>
                  </a:ext>
                </a:extLst>
              </a:tr>
            </a:tbl>
          </a:graphicData>
        </a:graphic>
      </p:graphicFrame>
    </p:spTree>
    <p:extLst>
      <p:ext uri="{BB962C8B-B14F-4D97-AF65-F5344CB8AC3E}">
        <p14:creationId xmlns:p14="http://schemas.microsoft.com/office/powerpoint/2010/main" val="363994348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514287" y="2673044"/>
            <a:ext cx="6109365" cy="1862048"/>
          </a:xfrm>
          <a:prstGeom prst="rect">
            <a:avLst/>
          </a:prstGeom>
          <a:noFill/>
        </p:spPr>
        <p:txBody>
          <a:bodyPr wrap="none" lIns="91440" tIns="45720" rIns="91440" bIns="45720">
            <a:spAutoFit/>
          </a:bodyPr>
          <a:lstStyle/>
          <a:p>
            <a:pPr algn="ctr"/>
            <a:r>
              <a:rPr lang="zh-CN" altLang="en-US" sz="11500" b="1" dirty="0" smtClean="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安全</a:t>
            </a:r>
            <a:r>
              <a:rPr lang="zh-CN" altLang="en-US" sz="11500" b="1" dirty="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常识</a:t>
            </a:r>
            <a:endParaRPr lang="zh-CN" altLang="en-US" sz="11500" b="1" cap="none" spc="0" dirty="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27626387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3"/>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安 全 常 识</a:t>
            </a:r>
          </a:p>
        </p:txBody>
      </p:sp>
      <p:sp>
        <p:nvSpPr>
          <p:cNvPr id="147483" name="AutoShape 27"/>
          <p:cNvSpPr>
            <a:spLocks noChangeArrowheads="1"/>
          </p:cNvSpPr>
          <p:nvPr/>
        </p:nvSpPr>
        <p:spPr bwMode="gray">
          <a:xfrm>
            <a:off x="2171701" y="1268413"/>
            <a:ext cx="1800225" cy="468312"/>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安全电压</a:t>
            </a:r>
          </a:p>
        </p:txBody>
      </p:sp>
      <p:sp>
        <p:nvSpPr>
          <p:cNvPr id="62466" name="Text Box 2"/>
          <p:cNvSpPr txBox="1">
            <a:spLocks noChangeArrowheads="1"/>
          </p:cNvSpPr>
          <p:nvPr/>
        </p:nvSpPr>
        <p:spPr bwMode="auto">
          <a:xfrm>
            <a:off x="1824038" y="1128713"/>
            <a:ext cx="8229600" cy="4804392"/>
          </a:xfrm>
          <a:prstGeom prst="rect">
            <a:avLst/>
          </a:prstGeom>
          <a:noFill/>
          <a:ln w="12700">
            <a:noFill/>
            <a:miter lim="800000"/>
            <a:headEnd type="none" w="sm" len="sm"/>
            <a:tailEnd type="none" w="sm" len="sm"/>
          </a:ln>
          <a:effectLst/>
        </p:spPr>
        <p:txBody>
          <a:bodyPr>
            <a:spAutoFit/>
          </a:bodyPr>
          <a:lstStyle/>
          <a:p>
            <a:pPr eaLnBrk="1" hangingPunct="1">
              <a:spcBef>
                <a:spcPct val="50000"/>
              </a:spcBef>
              <a:defRPr/>
            </a:pPr>
            <a:endParaRPr kumimoji="1" lang="zh-CN" altLang="en-US" sz="3200" dirty="0">
              <a:latin typeface="隶书" pitchFamily="49" charset="-122"/>
              <a:ea typeface="隶书" pitchFamily="49" charset="-122"/>
            </a:endParaRPr>
          </a:p>
          <a:p>
            <a:pPr>
              <a:lnSpc>
                <a:spcPct val="120000"/>
              </a:lnSpc>
              <a:spcBef>
                <a:spcPts val="600"/>
              </a:spcBef>
              <a:defRPr/>
            </a:pPr>
            <a:r>
              <a:rPr kumimoji="1" lang="zh-CN" altLang="en-US" sz="2400" dirty="0"/>
              <a:t>    当人体触及带电导体时，如果遭受到电的伤害，称为触电。人体触电时，电流对人体造成的危害可分两类：一类是电流通过人体，引起内部器官的创伤，叫做</a:t>
            </a:r>
            <a:r>
              <a:rPr kumimoji="1" lang="zh-CN" altLang="en-US" sz="2400" dirty="0">
                <a:latin typeface="Times New Roman" pitchFamily="18" charset="0"/>
              </a:rPr>
              <a:t>“</a:t>
            </a:r>
            <a:r>
              <a:rPr kumimoji="1" lang="zh-CN" altLang="en-US" sz="2400" dirty="0">
                <a:solidFill>
                  <a:srgbClr val="FF0000"/>
                </a:solidFill>
              </a:rPr>
              <a:t>电击</a:t>
            </a:r>
            <a:r>
              <a:rPr kumimoji="1" lang="zh-CN" altLang="en-US" sz="2400" dirty="0">
                <a:latin typeface="Times New Roman" pitchFamily="18" charset="0"/>
              </a:rPr>
              <a:t>”</a:t>
            </a:r>
            <a:r>
              <a:rPr kumimoji="1" lang="zh-CN" altLang="en-US" sz="2400" dirty="0"/>
              <a:t>。另一类是电流通过人体，引起外部器官的创伤，叫做</a:t>
            </a:r>
            <a:r>
              <a:rPr kumimoji="1" lang="zh-CN" altLang="en-US" sz="2400" dirty="0">
                <a:latin typeface="Times New Roman" pitchFamily="18" charset="0"/>
              </a:rPr>
              <a:t>“‘</a:t>
            </a:r>
            <a:r>
              <a:rPr kumimoji="1" lang="zh-CN" altLang="en-US" sz="2400" dirty="0">
                <a:solidFill>
                  <a:srgbClr val="FF0000"/>
                </a:solidFill>
              </a:rPr>
              <a:t>电灼伤</a:t>
            </a:r>
            <a:r>
              <a:rPr kumimoji="1" lang="zh-CN" altLang="en-US" sz="2400" dirty="0">
                <a:latin typeface="Times New Roman" pitchFamily="18" charset="0"/>
              </a:rPr>
              <a:t>”</a:t>
            </a:r>
            <a:r>
              <a:rPr kumimoji="1" lang="zh-CN" altLang="en-US" sz="2400" dirty="0"/>
              <a:t>。</a:t>
            </a:r>
          </a:p>
          <a:p>
            <a:pPr>
              <a:lnSpc>
                <a:spcPct val="120000"/>
              </a:lnSpc>
              <a:spcBef>
                <a:spcPts val="600"/>
              </a:spcBef>
              <a:defRPr/>
            </a:pPr>
            <a:r>
              <a:rPr kumimoji="1" lang="zh-CN" altLang="en-US" sz="2400" dirty="0"/>
              <a:t>    </a:t>
            </a:r>
            <a:r>
              <a:rPr kumimoji="1" lang="zh-CN" altLang="en-US" sz="2400" u="sng" dirty="0">
                <a:solidFill>
                  <a:srgbClr val="FF0000"/>
                </a:solidFill>
                <a:effectLst>
                  <a:outerShdw blurRad="38100" dist="38100" dir="2700000" algn="tl">
                    <a:srgbClr val="C0C0C0"/>
                  </a:outerShdw>
                </a:effectLst>
              </a:rPr>
              <a:t>电击</a:t>
            </a:r>
            <a:r>
              <a:rPr kumimoji="1" lang="zh-CN" altLang="en-US" sz="2400" dirty="0"/>
              <a:t>时主要病理变化是引起心室纤维性颤动和呼吸麻痹或中枢神经衰竭，从而造成昏迷直至死亡。 </a:t>
            </a:r>
          </a:p>
          <a:p>
            <a:pPr>
              <a:lnSpc>
                <a:spcPct val="120000"/>
              </a:lnSpc>
              <a:spcBef>
                <a:spcPts val="600"/>
              </a:spcBef>
              <a:defRPr/>
            </a:pPr>
            <a:r>
              <a:rPr kumimoji="1" lang="zh-CN" altLang="en-US" sz="2400" dirty="0"/>
              <a:t>    </a:t>
            </a:r>
            <a:r>
              <a:rPr kumimoji="1" lang="zh-CN" altLang="en-US" sz="2400" u="sng" dirty="0">
                <a:solidFill>
                  <a:srgbClr val="FF0000"/>
                </a:solidFill>
                <a:effectLst>
                  <a:outerShdw blurRad="38100" dist="38100" dir="2700000" algn="tl">
                    <a:srgbClr val="C0C0C0"/>
                  </a:outerShdw>
                </a:effectLst>
              </a:rPr>
              <a:t>电灼伤</a:t>
            </a:r>
            <a:r>
              <a:rPr kumimoji="1" lang="zh-CN" altLang="en-US" sz="2400" dirty="0"/>
              <a:t>时主要造成人体外部损伤，它是由电弧的高温或高频电流流过人体产生的热量所致，严重灼伤可造成残废。低电压大电流断开或线路有短路时拉闸都会发生拉弧伤人。</a:t>
            </a:r>
            <a:r>
              <a:rPr kumimoji="1" lang="zh-CN" altLang="en-US" sz="2400" dirty="0">
                <a:latin typeface="隶书" pitchFamily="49" charset="-122"/>
                <a:ea typeface="隶书" pitchFamily="49" charset="-122"/>
              </a:rPr>
              <a:t> </a:t>
            </a:r>
          </a:p>
        </p:txBody>
      </p:sp>
    </p:spTree>
    <p:extLst>
      <p:ext uri="{BB962C8B-B14F-4D97-AF65-F5344CB8AC3E}">
        <p14:creationId xmlns:p14="http://schemas.microsoft.com/office/powerpoint/2010/main" val="386850772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安 全 常 识</a:t>
            </a:r>
          </a:p>
        </p:txBody>
      </p:sp>
      <p:sp>
        <p:nvSpPr>
          <p:cNvPr id="117763" name="Text Box 2"/>
          <p:cNvSpPr txBox="1">
            <a:spLocks noChangeArrowheads="1"/>
          </p:cNvSpPr>
          <p:nvPr/>
        </p:nvSpPr>
        <p:spPr bwMode="auto">
          <a:xfrm>
            <a:off x="1739900" y="728664"/>
            <a:ext cx="85344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endParaRPr kumimoji="1" lang="en-US" altLang="zh-CN" sz="2400" b="0"/>
          </a:p>
          <a:p>
            <a:pPr eaLnBrk="1" hangingPunct="1">
              <a:lnSpc>
                <a:spcPct val="120000"/>
              </a:lnSpc>
            </a:pPr>
            <a:r>
              <a:rPr kumimoji="1" lang="en-US" altLang="zh-CN" sz="2400" b="0"/>
              <a:t>    </a:t>
            </a:r>
            <a:r>
              <a:rPr kumimoji="1" lang="zh-CN" altLang="en-US" sz="2400"/>
              <a:t>许多事故统计资料表明，频率为</a:t>
            </a:r>
            <a:r>
              <a:rPr kumimoji="1" lang="en-US" altLang="zh-CN" sz="2400"/>
              <a:t>50</a:t>
            </a:r>
            <a:r>
              <a:rPr kumimoji="1" lang="zh-CN" altLang="en-US" sz="2400"/>
              <a:t>～</a:t>
            </a:r>
            <a:r>
              <a:rPr kumimoji="1" lang="en-US" altLang="zh-CN" sz="2400"/>
              <a:t>60</a:t>
            </a:r>
            <a:r>
              <a:rPr kumimoji="1" lang="zh-CN" altLang="en-US" sz="2400"/>
              <a:t>赫的交流电对人体触电伤害程度最为严重，其电流在</a:t>
            </a:r>
            <a:r>
              <a:rPr kumimoji="1" lang="en-US" altLang="zh-CN" sz="2400"/>
              <a:t>100</a:t>
            </a:r>
            <a:r>
              <a:rPr kumimoji="1" lang="zh-CN" altLang="en-US" sz="2400"/>
              <a:t>毫安时可致人于死亡，而</a:t>
            </a:r>
            <a:r>
              <a:rPr kumimoji="1" lang="en-US" altLang="zh-CN" sz="2400"/>
              <a:t>30</a:t>
            </a:r>
            <a:r>
              <a:rPr kumimoji="1" lang="zh-CN" altLang="en-US" sz="2400"/>
              <a:t>毫安以下是安全的；对直流电则</a:t>
            </a:r>
            <a:r>
              <a:rPr kumimoji="1" lang="en-US" altLang="zh-CN" sz="2400"/>
              <a:t>50</a:t>
            </a:r>
            <a:r>
              <a:rPr kumimoji="1" lang="zh-CN" altLang="en-US" sz="2400"/>
              <a:t>毫安以下是安全的。</a:t>
            </a:r>
            <a:r>
              <a:rPr kumimoji="1" lang="zh-CN" altLang="en-US" sz="3200">
                <a:latin typeface="隶书" panose="02010509060101010101" pitchFamily="49" charset="-122"/>
                <a:ea typeface="隶书" panose="02010509060101010101" pitchFamily="49" charset="-122"/>
              </a:rPr>
              <a:t> </a:t>
            </a:r>
          </a:p>
          <a:p>
            <a:pPr eaLnBrk="1" hangingPunct="1">
              <a:lnSpc>
                <a:spcPct val="120000"/>
              </a:lnSpc>
            </a:pPr>
            <a:r>
              <a:rPr kumimoji="1" lang="zh-CN" altLang="en-US" sz="2400"/>
              <a:t>   人体的电阻</a:t>
            </a:r>
            <a:r>
              <a:rPr kumimoji="1" lang="en-US" altLang="zh-CN" sz="2400"/>
              <a:t>R</a:t>
            </a:r>
            <a:r>
              <a:rPr kumimoji="1" lang="zh-CN" altLang="en-US" sz="2400"/>
              <a:t>值随人体差异而不同，同一人体不同皮肤潮湿状态而变化。当干燥、无外伤时，人体的</a:t>
            </a:r>
            <a:r>
              <a:rPr kumimoji="1" lang="en-US" altLang="zh-CN" sz="2400"/>
              <a:t>R</a:t>
            </a:r>
            <a:r>
              <a:rPr kumimoji="1" lang="zh-CN" altLang="en-US" sz="2400"/>
              <a:t>可达</a:t>
            </a:r>
            <a:r>
              <a:rPr kumimoji="1" lang="en-US" altLang="zh-CN" sz="2400"/>
              <a:t>10KΩ</a:t>
            </a:r>
            <a:r>
              <a:rPr kumimoji="1" lang="zh-CN" altLang="en-US" sz="2400"/>
              <a:t>～</a:t>
            </a:r>
            <a:r>
              <a:rPr kumimoji="1" lang="en-US" altLang="zh-CN" sz="2400"/>
              <a:t>100KΩ</a:t>
            </a:r>
            <a:r>
              <a:rPr kumimoji="1" lang="zh-CN" altLang="en-US" sz="2400"/>
              <a:t>，而潮湿、有外伤时 </a:t>
            </a:r>
            <a:r>
              <a:rPr kumimoji="1" lang="en-US" altLang="zh-CN" sz="2400"/>
              <a:t>R</a:t>
            </a:r>
            <a:r>
              <a:rPr kumimoji="1" lang="zh-CN" altLang="en-US" sz="2400"/>
              <a:t>仅达</a:t>
            </a:r>
            <a:r>
              <a:rPr kumimoji="1" lang="en-US" altLang="zh-CN" sz="2400"/>
              <a:t>800Ω</a:t>
            </a:r>
            <a:r>
              <a:rPr kumimoji="1" lang="zh-CN" altLang="en-US" sz="2400"/>
              <a:t>～</a:t>
            </a:r>
            <a:r>
              <a:rPr kumimoji="1" lang="en-US" altLang="zh-CN" sz="2400"/>
              <a:t>1000Ω</a:t>
            </a:r>
            <a:r>
              <a:rPr kumimoji="1" lang="zh-CN" altLang="en-US" sz="2400"/>
              <a:t>，一般情况下取</a:t>
            </a:r>
            <a:r>
              <a:rPr kumimoji="1" lang="en-US" altLang="zh-CN" sz="2400"/>
              <a:t>R≈1000Ω</a:t>
            </a:r>
            <a:r>
              <a:rPr kumimoji="1" lang="zh-CN" altLang="en-US" sz="2400"/>
              <a:t>。根据欧姆定律可算出安全电压：</a:t>
            </a:r>
            <a:r>
              <a:rPr kumimoji="1" lang="en-US" altLang="zh-CN" sz="2400"/>
              <a:t>=</a:t>
            </a:r>
            <a:r>
              <a:rPr kumimoji="1" lang="zh-CN" altLang="en-US" sz="2400"/>
              <a:t>安全电流</a:t>
            </a:r>
            <a:r>
              <a:rPr kumimoji="1" lang="en-US" altLang="zh-CN" sz="2400"/>
              <a:t>×</a:t>
            </a:r>
            <a:r>
              <a:rPr kumimoji="1" lang="zh-CN" altLang="en-US" sz="2400"/>
              <a:t>人体电阻</a:t>
            </a:r>
            <a:r>
              <a:rPr kumimoji="1" lang="en-US" altLang="zh-CN" sz="2400"/>
              <a:t>=0.03A×1000Ω</a:t>
            </a:r>
            <a:r>
              <a:rPr kumimoji="1" lang="zh-CN" altLang="en-US" sz="2400"/>
              <a:t>＝</a:t>
            </a:r>
            <a:r>
              <a:rPr kumimoji="1" lang="en-US" altLang="zh-CN" sz="2400"/>
              <a:t>30V</a:t>
            </a:r>
            <a:endParaRPr kumimoji="1" lang="en-US" altLang="zh-CN" sz="2400">
              <a:latin typeface="Arial Unicode MS" pitchFamily="34" charset="-122"/>
              <a:ea typeface="Arial Unicode MS" pitchFamily="34" charset="-122"/>
            </a:endParaRPr>
          </a:p>
          <a:p>
            <a:pPr eaLnBrk="1" hangingPunct="1">
              <a:lnSpc>
                <a:spcPct val="120000"/>
              </a:lnSpc>
            </a:pPr>
            <a:r>
              <a:rPr kumimoji="1" lang="en-US" altLang="zh-CN" sz="2400"/>
              <a:t>    </a:t>
            </a:r>
            <a:r>
              <a:rPr kumimoji="1" lang="zh-CN" altLang="en-US" sz="2400"/>
              <a:t>按</a:t>
            </a:r>
            <a:r>
              <a:rPr kumimoji="1" lang="en-US" altLang="zh-CN" sz="2400"/>
              <a:t>《</a:t>
            </a:r>
            <a:r>
              <a:rPr kumimoji="1" lang="zh-CN" altLang="en-US" sz="2400"/>
              <a:t>实用电工手册</a:t>
            </a:r>
            <a:r>
              <a:rPr kumimoji="1" lang="en-US" altLang="zh-CN" sz="2400"/>
              <a:t>》</a:t>
            </a:r>
            <a:r>
              <a:rPr kumimoji="1" lang="zh-CN" altLang="en-US" sz="2400"/>
              <a:t>推荐，人体安全电流：交流</a:t>
            </a:r>
            <a:r>
              <a:rPr kumimoji="1" lang="en-US" altLang="zh-CN" sz="2400"/>
              <a:t>30mA</a:t>
            </a:r>
            <a:r>
              <a:rPr kumimoji="1" lang="zh-CN" altLang="en-US" sz="2400"/>
              <a:t>，直流</a:t>
            </a:r>
            <a:r>
              <a:rPr kumimoji="1" lang="en-US" altLang="zh-CN" sz="2400"/>
              <a:t>50mA</a:t>
            </a:r>
            <a:r>
              <a:rPr kumimoji="1" lang="zh-CN" altLang="en-US" sz="2400"/>
              <a:t>，故得安全电压：交流</a:t>
            </a:r>
            <a:r>
              <a:rPr kumimoji="1" lang="en-US" altLang="zh-CN" sz="2400"/>
              <a:t>30V</a:t>
            </a:r>
            <a:r>
              <a:rPr kumimoji="1" lang="zh-CN" altLang="en-US" sz="2400"/>
              <a:t>，直流</a:t>
            </a:r>
            <a:r>
              <a:rPr kumimoji="1" lang="en-US" altLang="zh-CN" sz="2400"/>
              <a:t>50V</a:t>
            </a:r>
            <a:r>
              <a:rPr kumimoji="1" lang="zh-CN" altLang="en-US" sz="2400"/>
              <a:t>，我国电气电压体制中属于安全电压的有</a:t>
            </a:r>
            <a:r>
              <a:rPr kumimoji="1" lang="en-US" altLang="zh-CN" sz="2400">
                <a:solidFill>
                  <a:srgbClr val="FF0000"/>
                </a:solidFill>
              </a:rPr>
              <a:t>36V</a:t>
            </a:r>
            <a:r>
              <a:rPr kumimoji="1" lang="zh-CN" altLang="en-US" sz="2400">
                <a:solidFill>
                  <a:srgbClr val="FF0000"/>
                </a:solidFill>
              </a:rPr>
              <a:t>，</a:t>
            </a:r>
            <a:r>
              <a:rPr kumimoji="1" lang="en-US" altLang="zh-CN" sz="2400">
                <a:solidFill>
                  <a:srgbClr val="FF0000"/>
                </a:solidFill>
              </a:rPr>
              <a:t>24V</a:t>
            </a:r>
            <a:r>
              <a:rPr kumimoji="1" lang="zh-CN" altLang="en-US" sz="2400">
                <a:solidFill>
                  <a:srgbClr val="FF0000"/>
                </a:solidFill>
              </a:rPr>
              <a:t>，</a:t>
            </a:r>
            <a:r>
              <a:rPr kumimoji="1" lang="en-US" altLang="zh-CN" sz="2400">
                <a:solidFill>
                  <a:srgbClr val="FF0000"/>
                </a:solidFill>
              </a:rPr>
              <a:t>12V</a:t>
            </a:r>
            <a:r>
              <a:rPr kumimoji="1" lang="zh-CN" altLang="en-US" sz="2400"/>
              <a:t>三种。</a:t>
            </a:r>
            <a:r>
              <a:rPr kumimoji="1" lang="zh-CN" altLang="en-US" sz="3200">
                <a:latin typeface="隶书" panose="02010509060101010101" pitchFamily="49" charset="-122"/>
                <a:ea typeface="隶书" panose="02010509060101010101" pitchFamily="49" charset="-122"/>
              </a:rPr>
              <a:t> </a:t>
            </a:r>
          </a:p>
        </p:txBody>
      </p:sp>
    </p:spTree>
    <p:extLst>
      <p:ext uri="{BB962C8B-B14F-4D97-AF65-F5344CB8AC3E}">
        <p14:creationId xmlns:p14="http://schemas.microsoft.com/office/powerpoint/2010/main" val="2615073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安 全 常 识</a:t>
            </a:r>
          </a:p>
        </p:txBody>
      </p:sp>
      <p:sp>
        <p:nvSpPr>
          <p:cNvPr id="370691" name="AutoShape 3"/>
          <p:cNvSpPr>
            <a:spLocks noChangeArrowheads="1"/>
          </p:cNvSpPr>
          <p:nvPr/>
        </p:nvSpPr>
        <p:spPr bwMode="gray">
          <a:xfrm>
            <a:off x="2171700" y="1268413"/>
            <a:ext cx="2700338" cy="468312"/>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电烙铁安全使用</a:t>
            </a:r>
          </a:p>
        </p:txBody>
      </p:sp>
      <p:sp>
        <p:nvSpPr>
          <p:cNvPr id="118788" name="Text Box 2"/>
          <p:cNvSpPr txBox="1">
            <a:spLocks noChangeArrowheads="1"/>
          </p:cNvSpPr>
          <p:nvPr/>
        </p:nvSpPr>
        <p:spPr bwMode="auto">
          <a:xfrm>
            <a:off x="1992313" y="1665288"/>
            <a:ext cx="8382000" cy="362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endParaRPr kumimoji="1" lang="zh-CN" altLang="en-US" sz="2800" b="0"/>
          </a:p>
          <a:p>
            <a:pPr eaLnBrk="1" hangingPunct="1">
              <a:lnSpc>
                <a:spcPct val="120000"/>
              </a:lnSpc>
            </a:pPr>
            <a:r>
              <a:rPr kumimoji="1" lang="zh-CN" altLang="en-US" sz="2400"/>
              <a:t>    电烙铁头的温度可高达</a:t>
            </a:r>
            <a:r>
              <a:rPr kumimoji="1" lang="en-US" altLang="zh-CN" sz="2400"/>
              <a:t>400〜500℃</a:t>
            </a:r>
            <a:r>
              <a:rPr kumimoji="1" lang="zh-CN" altLang="en-US" sz="2400"/>
              <a:t>左右，所以在使用电烙铁时</a:t>
            </a:r>
            <a:r>
              <a:rPr kumimoji="1" lang="zh-CN" altLang="en-US" sz="2400">
                <a:solidFill>
                  <a:srgbClr val="FF0000"/>
                </a:solidFill>
              </a:rPr>
              <a:t>特别需要注意安全</a:t>
            </a:r>
            <a:r>
              <a:rPr kumimoji="1" lang="zh-CN" altLang="en-US" sz="2400"/>
              <a:t>。</a:t>
            </a:r>
          </a:p>
          <a:p>
            <a:pPr eaLnBrk="1" hangingPunct="1">
              <a:lnSpc>
                <a:spcPct val="120000"/>
              </a:lnSpc>
            </a:pPr>
            <a:r>
              <a:rPr kumimoji="1" lang="zh-CN" altLang="en-US" sz="2400"/>
              <a:t>  ⑴、使用者自身的安全</a:t>
            </a:r>
          </a:p>
          <a:p>
            <a:pPr eaLnBrk="1" hangingPunct="1">
              <a:lnSpc>
                <a:spcPct val="120000"/>
              </a:lnSpc>
            </a:pPr>
            <a:r>
              <a:rPr kumimoji="1" lang="zh-CN" altLang="en-US" sz="2400"/>
              <a:t>  ⑵、附近他人的安全</a:t>
            </a:r>
          </a:p>
          <a:p>
            <a:pPr eaLnBrk="1" hangingPunct="1">
              <a:lnSpc>
                <a:spcPct val="120000"/>
              </a:lnSpc>
            </a:pPr>
            <a:r>
              <a:rPr kumimoji="1" lang="zh-CN" altLang="en-US" sz="2400"/>
              <a:t>  ⑶、周围物体的安全</a:t>
            </a:r>
          </a:p>
          <a:p>
            <a:pPr eaLnBrk="1" hangingPunct="1">
              <a:lnSpc>
                <a:spcPct val="120000"/>
              </a:lnSpc>
            </a:pPr>
            <a:r>
              <a:rPr kumimoji="1" lang="zh-CN" altLang="en-US" sz="2400"/>
              <a:t>  ⑷、电烙铁本身的安全</a:t>
            </a:r>
          </a:p>
          <a:p>
            <a:pPr eaLnBrk="1" hangingPunct="1">
              <a:lnSpc>
                <a:spcPct val="120000"/>
              </a:lnSpc>
            </a:pPr>
            <a:r>
              <a:rPr kumimoji="1" lang="zh-CN" altLang="en-US" sz="2400"/>
              <a:t>  ⑸、元件焊接的安全</a:t>
            </a:r>
          </a:p>
        </p:txBody>
      </p:sp>
    </p:spTree>
    <p:extLst>
      <p:ext uri="{BB962C8B-B14F-4D97-AF65-F5344CB8AC3E}">
        <p14:creationId xmlns:p14="http://schemas.microsoft.com/office/powerpoint/2010/main" val="4960989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819400" y="381001"/>
            <a:ext cx="6553200" cy="563563"/>
          </a:xfrm>
        </p:spPr>
        <p:txBody>
          <a:bodyPr>
            <a:normAutofit fontScale="90000"/>
          </a:bodyPr>
          <a:lstStyle/>
          <a:p>
            <a:pPr eaLnBrk="1" hangingPunct="1"/>
            <a:r>
              <a:rPr lang="zh-CN" altLang="en-US" dirty="0" smtClean="0">
                <a:ea typeface="华文中宋" panose="02010600040101010101" pitchFamily="2" charset="-122"/>
              </a:rPr>
              <a:t>教 学 安 排</a:t>
            </a:r>
          </a:p>
        </p:txBody>
      </p:sp>
      <p:sp>
        <p:nvSpPr>
          <p:cNvPr id="292869" name="AutoShape 5"/>
          <p:cNvSpPr>
            <a:spLocks noChangeArrowheads="1"/>
          </p:cNvSpPr>
          <p:nvPr/>
        </p:nvSpPr>
        <p:spPr bwMode="gray">
          <a:xfrm>
            <a:off x="2152650" y="1238250"/>
            <a:ext cx="1728788" cy="53975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dirty="0">
                <a:solidFill>
                  <a:schemeClr val="bg1"/>
                </a:solidFill>
                <a:latin typeface="幼圆" pitchFamily="49" charset="-122"/>
                <a:ea typeface="幼圆" pitchFamily="49" charset="-122"/>
              </a:rPr>
              <a:t> </a:t>
            </a:r>
            <a:r>
              <a:rPr lang="zh-CN" altLang="en-US" sz="2800" dirty="0">
                <a:solidFill>
                  <a:schemeClr val="bg1"/>
                </a:solidFill>
                <a:latin typeface="幼圆" pitchFamily="49" charset="-122"/>
                <a:ea typeface="幼圆" pitchFamily="49" charset="-122"/>
              </a:rPr>
              <a:t>座位表 </a:t>
            </a:r>
          </a:p>
        </p:txBody>
      </p:sp>
      <p:sp>
        <p:nvSpPr>
          <p:cNvPr id="12292" name="Text Box 9"/>
          <p:cNvSpPr txBox="1">
            <a:spLocks noChangeArrowheads="1"/>
          </p:cNvSpPr>
          <p:nvPr/>
        </p:nvSpPr>
        <p:spPr bwMode="gray">
          <a:xfrm>
            <a:off x="3941764" y="2041526"/>
            <a:ext cx="4600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sz="2400">
                <a:solidFill>
                  <a:srgbClr val="FF0000"/>
                </a:solidFill>
              </a:rPr>
              <a:t>未经允许，不得随意调换座位！</a:t>
            </a:r>
          </a:p>
        </p:txBody>
      </p:sp>
      <p:pic>
        <p:nvPicPr>
          <p:cNvPr id="12294" name="Picture 11" descr="0007(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19413" y="2041526"/>
            <a:ext cx="68421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970088" y="2662238"/>
            <a:ext cx="8094662"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Tree>
    <p:extLst>
      <p:ext uri="{BB962C8B-B14F-4D97-AF65-F5344CB8AC3E}">
        <p14:creationId xmlns:p14="http://schemas.microsoft.com/office/powerpoint/2010/main" val="165835740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安 全 常 识</a:t>
            </a:r>
          </a:p>
        </p:txBody>
      </p:sp>
      <p:sp>
        <p:nvSpPr>
          <p:cNvPr id="370691" name="AutoShape 3"/>
          <p:cNvSpPr>
            <a:spLocks noChangeArrowheads="1"/>
          </p:cNvSpPr>
          <p:nvPr/>
        </p:nvSpPr>
        <p:spPr bwMode="gray">
          <a:xfrm>
            <a:off x="2171700" y="1268413"/>
            <a:ext cx="2700338" cy="468312"/>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电烙铁安全使用</a:t>
            </a:r>
          </a:p>
        </p:txBody>
      </p:sp>
      <p:pic>
        <p:nvPicPr>
          <p:cNvPr id="119812" name="图片 4" descr="IMG_045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4750" y="2078038"/>
            <a:ext cx="306705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IMG_045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2127250"/>
            <a:ext cx="3030538"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IMG_045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52651" y="1858963"/>
            <a:ext cx="3395663"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IMG_0453.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8564" y="1895476"/>
            <a:ext cx="5659437"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2532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安 全 常 识</a:t>
            </a:r>
          </a:p>
        </p:txBody>
      </p:sp>
      <p:sp>
        <p:nvSpPr>
          <p:cNvPr id="372739" name="AutoShape 3"/>
          <p:cNvSpPr>
            <a:spLocks noChangeArrowheads="1"/>
          </p:cNvSpPr>
          <p:nvPr/>
        </p:nvSpPr>
        <p:spPr bwMode="gray">
          <a:xfrm>
            <a:off x="2171700" y="1268413"/>
            <a:ext cx="2700338" cy="468312"/>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校验仪安全使用</a:t>
            </a:r>
          </a:p>
        </p:txBody>
      </p:sp>
      <p:sp>
        <p:nvSpPr>
          <p:cNvPr id="120836" name="Text Box 3"/>
          <p:cNvSpPr txBox="1">
            <a:spLocks noChangeArrowheads="1"/>
          </p:cNvSpPr>
          <p:nvPr/>
        </p:nvSpPr>
        <p:spPr bwMode="auto">
          <a:xfrm>
            <a:off x="1847850" y="1304925"/>
            <a:ext cx="8243888"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endParaRPr kumimoji="1" lang="zh-CN" altLang="en-US" sz="2800" b="0"/>
          </a:p>
          <a:p>
            <a:pPr eaLnBrk="1" hangingPunct="1">
              <a:spcBef>
                <a:spcPct val="50000"/>
              </a:spcBef>
            </a:pPr>
            <a:r>
              <a:rPr kumimoji="1" lang="zh-CN" altLang="en-US" sz="2400"/>
              <a:t>     校验仪最高可输出</a:t>
            </a:r>
            <a:r>
              <a:rPr kumimoji="1" lang="en-US" altLang="zh-CN" sz="2400"/>
              <a:t>1000V</a:t>
            </a:r>
            <a:r>
              <a:rPr kumimoji="1" lang="zh-CN" altLang="en-US" sz="2400"/>
              <a:t>的电压，即在输出插座或输出连线上有</a:t>
            </a:r>
            <a:r>
              <a:rPr kumimoji="1" lang="en-US" altLang="zh-CN" sz="2400"/>
              <a:t>1000V</a:t>
            </a:r>
            <a:r>
              <a:rPr kumimoji="1" lang="zh-CN" altLang="en-US" sz="2400"/>
              <a:t>的高压，操作时要格外小心。</a:t>
            </a:r>
          </a:p>
          <a:p>
            <a:pPr eaLnBrk="1" hangingPunct="1">
              <a:spcBef>
                <a:spcPct val="50000"/>
              </a:spcBef>
              <a:buSzPct val="80000"/>
              <a:buFont typeface="Wingdings" panose="05000000000000000000" pitchFamily="2" charset="2"/>
              <a:buChar char="u"/>
            </a:pPr>
            <a:r>
              <a:rPr kumimoji="1" lang="zh-CN" altLang="en-US" sz="2400"/>
              <a:t>插拔输出连线时，要将</a:t>
            </a:r>
            <a:r>
              <a:rPr kumimoji="1" lang="zh-CN" altLang="en-US" sz="2400">
                <a:solidFill>
                  <a:srgbClr val="FF0000"/>
                </a:solidFill>
                <a:latin typeface="Arial" panose="020B0604020202020204" pitchFamily="34" charset="0"/>
              </a:rPr>
              <a:t>输出 </a:t>
            </a:r>
            <a:r>
              <a:rPr kumimoji="1" lang="zh-CN" altLang="en-US" sz="2400">
                <a:solidFill>
                  <a:srgbClr val="FF0000"/>
                </a:solidFill>
                <a:latin typeface="Times New Roman" panose="02020603050405020304" pitchFamily="18" charset="0"/>
              </a:rPr>
              <a:t>“</a:t>
            </a:r>
            <a:r>
              <a:rPr kumimoji="1" lang="en-US" altLang="zh-CN" sz="2400">
                <a:solidFill>
                  <a:srgbClr val="FF0000"/>
                </a:solidFill>
              </a:rPr>
              <a:t>0</a:t>
            </a:r>
            <a:r>
              <a:rPr kumimoji="1" lang="en-US" altLang="zh-CN" sz="2400">
                <a:solidFill>
                  <a:srgbClr val="FF0000"/>
                </a:solidFill>
                <a:latin typeface="Times New Roman" panose="02020603050405020304" pitchFamily="18" charset="0"/>
              </a:rPr>
              <a:t>”</a:t>
            </a:r>
            <a:r>
              <a:rPr kumimoji="1" lang="zh-CN" altLang="en-US" sz="2400"/>
              <a:t>。</a:t>
            </a:r>
          </a:p>
          <a:p>
            <a:pPr eaLnBrk="1" hangingPunct="1">
              <a:spcBef>
                <a:spcPct val="50000"/>
              </a:spcBef>
              <a:buSzPct val="80000"/>
              <a:buFont typeface="Wingdings" panose="05000000000000000000" pitchFamily="2" charset="2"/>
              <a:buChar char="u"/>
            </a:pPr>
            <a:r>
              <a:rPr kumimoji="1" lang="zh-CN" altLang="en-US" sz="2400"/>
              <a:t>被测万用表换档时，要将</a:t>
            </a:r>
            <a:r>
              <a:rPr kumimoji="1" lang="zh-CN" altLang="en-US" sz="2400">
                <a:latin typeface="Arial" panose="020B0604020202020204" pitchFamily="34" charset="0"/>
              </a:rPr>
              <a:t>输出调节</a:t>
            </a:r>
            <a:r>
              <a:rPr kumimoji="1" lang="zh-CN" altLang="en-US" sz="2400">
                <a:solidFill>
                  <a:srgbClr val="FF0000"/>
                </a:solidFill>
                <a:latin typeface="Arial" panose="020B0604020202020204" pitchFamily="34" charset="0"/>
              </a:rPr>
              <a:t>至</a:t>
            </a:r>
            <a:r>
              <a:rPr kumimoji="1" lang="zh-CN" altLang="en-US" sz="2400">
                <a:solidFill>
                  <a:srgbClr val="FF0000"/>
                </a:solidFill>
                <a:latin typeface="Times New Roman" panose="02020603050405020304" pitchFamily="18" charset="0"/>
              </a:rPr>
              <a:t>“</a:t>
            </a:r>
            <a:r>
              <a:rPr kumimoji="1" lang="en-US" altLang="zh-CN" sz="2400">
                <a:solidFill>
                  <a:srgbClr val="FF0000"/>
                </a:solidFill>
                <a:latin typeface="Arial" panose="020B0604020202020204" pitchFamily="34" charset="0"/>
              </a:rPr>
              <a:t>0</a:t>
            </a:r>
            <a:r>
              <a:rPr kumimoji="1" lang="en-US" altLang="zh-CN" sz="2400">
                <a:solidFill>
                  <a:srgbClr val="FF0000"/>
                </a:solidFill>
                <a:latin typeface="Times New Roman" panose="02020603050405020304" pitchFamily="18" charset="0"/>
              </a:rPr>
              <a:t>”</a:t>
            </a:r>
            <a:r>
              <a:rPr kumimoji="1" lang="zh-CN" altLang="en-US" sz="2400">
                <a:latin typeface="Arial" panose="020B0604020202020204" pitchFamily="34" charset="0"/>
              </a:rPr>
              <a:t>。</a:t>
            </a:r>
            <a:endParaRPr kumimoji="1" lang="zh-CN" altLang="en-US" sz="2400"/>
          </a:p>
          <a:p>
            <a:pPr eaLnBrk="1" hangingPunct="1">
              <a:spcBef>
                <a:spcPct val="50000"/>
              </a:spcBef>
              <a:buSzPct val="80000"/>
              <a:buFont typeface="Wingdings" panose="05000000000000000000" pitchFamily="2" charset="2"/>
              <a:buChar char="u"/>
            </a:pPr>
            <a:r>
              <a:rPr kumimoji="1" lang="zh-CN" altLang="en-US" sz="2400"/>
              <a:t>注意被测万用表的档位要与校验仪的输出相一致。</a:t>
            </a:r>
          </a:p>
          <a:p>
            <a:pPr eaLnBrk="1" hangingPunct="1">
              <a:spcBef>
                <a:spcPct val="50000"/>
              </a:spcBef>
              <a:buSzPct val="80000"/>
              <a:buFont typeface="Wingdings" panose="05000000000000000000" pitchFamily="2" charset="2"/>
              <a:buChar char="u"/>
            </a:pPr>
            <a:r>
              <a:rPr kumimoji="1" lang="zh-CN" altLang="en-US" sz="2400"/>
              <a:t>校验仪用完后要</a:t>
            </a:r>
            <a:r>
              <a:rPr kumimoji="1" lang="zh-CN" altLang="en-US" sz="2400">
                <a:solidFill>
                  <a:srgbClr val="FF0000"/>
                </a:solidFill>
              </a:rPr>
              <a:t>先将</a:t>
            </a:r>
            <a:r>
              <a:rPr kumimoji="1" lang="zh-CN" altLang="en-US" sz="2400">
                <a:solidFill>
                  <a:srgbClr val="FF0000"/>
                </a:solidFill>
                <a:latin typeface="Arial" panose="020B0604020202020204" pitchFamily="34" charset="0"/>
              </a:rPr>
              <a:t>输出</a:t>
            </a:r>
            <a:r>
              <a:rPr kumimoji="1" lang="zh-CN" altLang="en-US" sz="2400">
                <a:solidFill>
                  <a:srgbClr val="FF0000"/>
                </a:solidFill>
              </a:rPr>
              <a:t>置</a:t>
            </a:r>
            <a:r>
              <a:rPr kumimoji="1" lang="zh-CN" altLang="en-US" sz="2400">
                <a:solidFill>
                  <a:srgbClr val="FF0000"/>
                </a:solidFill>
                <a:latin typeface="Times New Roman" panose="02020603050405020304" pitchFamily="18" charset="0"/>
              </a:rPr>
              <a:t>“</a:t>
            </a:r>
            <a:r>
              <a:rPr kumimoji="1" lang="en-US" altLang="zh-CN" sz="2400">
                <a:solidFill>
                  <a:srgbClr val="FF0000"/>
                </a:solidFill>
              </a:rPr>
              <a:t>0</a:t>
            </a:r>
            <a:r>
              <a:rPr kumimoji="1" lang="en-US" altLang="zh-CN" sz="2400">
                <a:solidFill>
                  <a:srgbClr val="FF0000"/>
                </a:solidFill>
                <a:latin typeface="Times New Roman" panose="02020603050405020304" pitchFamily="18" charset="0"/>
              </a:rPr>
              <a:t>”</a:t>
            </a:r>
            <a:r>
              <a:rPr kumimoji="1" lang="zh-CN" altLang="en-US" sz="2400"/>
              <a:t>，再关电源开关，以免触电。</a:t>
            </a:r>
          </a:p>
        </p:txBody>
      </p:sp>
    </p:spTree>
    <p:extLst>
      <p:ext uri="{BB962C8B-B14F-4D97-AF65-F5344CB8AC3E}">
        <p14:creationId xmlns:p14="http://schemas.microsoft.com/office/powerpoint/2010/main" val="15121846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安 全 常 识</a:t>
            </a:r>
          </a:p>
        </p:txBody>
      </p:sp>
      <p:sp>
        <p:nvSpPr>
          <p:cNvPr id="373763" name="AutoShape 3"/>
          <p:cNvSpPr>
            <a:spLocks noChangeArrowheads="1"/>
          </p:cNvSpPr>
          <p:nvPr/>
        </p:nvSpPr>
        <p:spPr bwMode="gray">
          <a:xfrm>
            <a:off x="2171700" y="1268413"/>
            <a:ext cx="2700338" cy="468312"/>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chemeClr val="bg1"/>
                </a:solidFill>
                <a:latin typeface="幼圆" pitchFamily="49" charset="-122"/>
                <a:ea typeface="幼圆" pitchFamily="49" charset="-122"/>
              </a:rPr>
              <a:t>万用表安全使用</a:t>
            </a:r>
          </a:p>
        </p:txBody>
      </p:sp>
      <p:sp>
        <p:nvSpPr>
          <p:cNvPr id="121860" name="Text Box 2"/>
          <p:cNvSpPr txBox="1">
            <a:spLocks noChangeArrowheads="1"/>
          </p:cNvSpPr>
          <p:nvPr/>
        </p:nvSpPr>
        <p:spPr bwMode="auto">
          <a:xfrm>
            <a:off x="1955800" y="1449389"/>
            <a:ext cx="7924800" cy="458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endParaRPr kumimoji="1" lang="zh-CN" altLang="en-US" sz="2800">
              <a:latin typeface="Arial" panose="020B0604020202020204" pitchFamily="34" charset="0"/>
            </a:endParaRPr>
          </a:p>
          <a:p>
            <a:pPr eaLnBrk="1" hangingPunct="1">
              <a:spcBef>
                <a:spcPct val="50000"/>
              </a:spcBef>
              <a:buSzPct val="80000"/>
              <a:buFont typeface="Wingdings" panose="05000000000000000000" pitchFamily="2" charset="2"/>
              <a:buChar char="u"/>
            </a:pPr>
            <a:r>
              <a:rPr kumimoji="1" lang="zh-CN" altLang="en-US" sz="2400">
                <a:solidFill>
                  <a:srgbClr val="FF0000"/>
                </a:solidFill>
                <a:latin typeface="Times New Roman" panose="02020603050405020304" pitchFamily="18" charset="0"/>
              </a:rPr>
              <a:t>一定不能用错档位</a:t>
            </a:r>
            <a:r>
              <a:rPr kumimoji="1" lang="zh-CN" altLang="en-US" sz="2400">
                <a:latin typeface="Times New Roman" panose="02020603050405020304" pitchFamily="18" charset="0"/>
              </a:rPr>
              <a:t>，否则会烧保险丝或表头</a:t>
            </a:r>
            <a:endParaRPr kumimoji="1" lang="zh-CN" altLang="en-US" sz="2400"/>
          </a:p>
          <a:p>
            <a:pPr eaLnBrk="1" hangingPunct="1">
              <a:spcBef>
                <a:spcPct val="50000"/>
              </a:spcBef>
              <a:buSzPct val="80000"/>
              <a:buFont typeface="Wingdings" panose="05000000000000000000" pitchFamily="2" charset="2"/>
              <a:buChar char="u"/>
            </a:pPr>
            <a:r>
              <a:rPr kumimoji="1" lang="zh-CN" altLang="en-US" sz="2400">
                <a:latin typeface="Times New Roman" panose="02020603050405020304" pitchFamily="18" charset="0"/>
              </a:rPr>
              <a:t>长期不用时请将电池取出，否则电池会漏液损坏表</a:t>
            </a:r>
            <a:endParaRPr kumimoji="1" lang="zh-CN" altLang="en-US" sz="2400"/>
          </a:p>
          <a:p>
            <a:pPr eaLnBrk="1" hangingPunct="1">
              <a:spcBef>
                <a:spcPct val="50000"/>
              </a:spcBef>
              <a:buSzPct val="80000"/>
              <a:buFont typeface="Wingdings" panose="05000000000000000000" pitchFamily="2" charset="2"/>
              <a:buChar char="u"/>
            </a:pPr>
            <a:r>
              <a:rPr kumimoji="1" lang="zh-CN" altLang="en-US" sz="2400">
                <a:latin typeface="Times New Roman" panose="02020603050405020304" pitchFamily="18" charset="0"/>
              </a:rPr>
              <a:t>测量电压和电流时如果不知道它们的数值，一定要先把档位放在最高档，然后再逐步调整</a:t>
            </a:r>
            <a:endParaRPr kumimoji="1" lang="zh-CN" altLang="en-US" sz="2400"/>
          </a:p>
          <a:p>
            <a:pPr eaLnBrk="1" hangingPunct="1">
              <a:spcBef>
                <a:spcPct val="50000"/>
              </a:spcBef>
              <a:buSzPct val="80000"/>
              <a:buFont typeface="Wingdings" panose="05000000000000000000" pitchFamily="2" charset="2"/>
              <a:buChar char="u"/>
            </a:pPr>
            <a:r>
              <a:rPr kumimoji="1" lang="zh-CN" altLang="en-US" sz="2400">
                <a:latin typeface="Times New Roman" panose="02020603050405020304" pitchFamily="18" charset="0"/>
              </a:rPr>
              <a:t>测量电压和电流时手不要接触表棒的金属部分</a:t>
            </a:r>
          </a:p>
          <a:p>
            <a:pPr eaLnBrk="1" hangingPunct="1">
              <a:spcBef>
                <a:spcPct val="50000"/>
              </a:spcBef>
              <a:buSzPct val="80000"/>
              <a:buFont typeface="Wingdings" panose="05000000000000000000" pitchFamily="2" charset="2"/>
              <a:buChar char="u"/>
            </a:pPr>
            <a:r>
              <a:rPr kumimoji="1" lang="zh-CN" altLang="en-US" sz="2400">
                <a:solidFill>
                  <a:srgbClr val="FF0000"/>
                </a:solidFill>
              </a:rPr>
              <a:t>校验万用表时将表的后盖上好</a:t>
            </a:r>
            <a:r>
              <a:rPr kumimoji="1" lang="zh-CN" altLang="en-US" sz="2400"/>
              <a:t>，防止电路板上的高压将手灼伤</a:t>
            </a:r>
          </a:p>
          <a:p>
            <a:pPr eaLnBrk="1" hangingPunct="1">
              <a:spcBef>
                <a:spcPct val="50000"/>
              </a:spcBef>
              <a:buSzPct val="80000"/>
              <a:buFont typeface="Wingdings" panose="05000000000000000000" pitchFamily="2" charset="2"/>
              <a:buChar char="u"/>
            </a:pPr>
            <a:r>
              <a:rPr kumimoji="1" lang="zh-CN" altLang="en-US" sz="2400">
                <a:latin typeface="Times New Roman" panose="02020603050405020304" pitchFamily="18" charset="0"/>
              </a:rPr>
              <a:t> 测完后将档位置于</a:t>
            </a:r>
            <a:r>
              <a:rPr kumimoji="1" lang="en-US" altLang="zh-CN" sz="2400">
                <a:latin typeface="Times New Roman" panose="02020603050405020304" pitchFamily="18" charset="0"/>
              </a:rPr>
              <a:t>OFF</a:t>
            </a:r>
            <a:r>
              <a:rPr kumimoji="1" lang="zh-CN" altLang="en-US" sz="2400">
                <a:latin typeface="Times New Roman" panose="02020603050405020304" pitchFamily="18" charset="0"/>
              </a:rPr>
              <a:t>档或交流电压最高档</a:t>
            </a:r>
          </a:p>
        </p:txBody>
      </p:sp>
    </p:spTree>
    <p:extLst>
      <p:ext uri="{BB962C8B-B14F-4D97-AF65-F5344CB8AC3E}">
        <p14:creationId xmlns:p14="http://schemas.microsoft.com/office/powerpoint/2010/main" val="12434463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514288" y="2673044"/>
            <a:ext cx="6109365" cy="1862048"/>
          </a:xfrm>
          <a:prstGeom prst="rect">
            <a:avLst/>
          </a:prstGeom>
          <a:noFill/>
        </p:spPr>
        <p:txBody>
          <a:bodyPr wrap="none" lIns="91440" tIns="45720" rIns="91440" bIns="45720">
            <a:spAutoFit/>
          </a:bodyPr>
          <a:lstStyle/>
          <a:p>
            <a:pPr algn="ctr"/>
            <a:r>
              <a:rPr lang="zh-CN" altLang="en-US" sz="11500" b="1" dirty="0" smtClean="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rPr>
              <a:t>实习报告</a:t>
            </a:r>
            <a:endParaRPr lang="zh-CN" altLang="en-US" sz="11500" b="1" cap="none" spc="0" dirty="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126520979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3"/>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电装实习报告</a:t>
            </a:r>
          </a:p>
        </p:txBody>
      </p:sp>
      <p:sp>
        <p:nvSpPr>
          <p:cNvPr id="128003" name="Rectangle 23"/>
          <p:cNvSpPr>
            <a:spLocks noChangeArrowheads="1"/>
          </p:cNvSpPr>
          <p:nvPr/>
        </p:nvSpPr>
        <p:spPr bwMode="gray">
          <a:xfrm>
            <a:off x="1774825" y="2140637"/>
            <a:ext cx="7704138" cy="341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nchor="ctr">
            <a:spAutoFit/>
          </a:bodyPr>
          <a:lstStyle>
            <a:lvl1pPr marL="879475" indent="-342900">
              <a:tabLst>
                <a:tab pos="623888" algn="l"/>
              </a:tabLst>
              <a:defRPr sz="2000" b="1">
                <a:solidFill>
                  <a:schemeClr val="tx1"/>
                </a:solidFill>
                <a:latin typeface="宋体" panose="02010600030101010101" pitchFamily="2" charset="-122"/>
                <a:ea typeface="宋体" panose="02010600030101010101" pitchFamily="2" charset="-122"/>
              </a:defRPr>
            </a:lvl1pPr>
            <a:lvl2pPr marL="742950" indent="-285750">
              <a:tabLst>
                <a:tab pos="623888" algn="l"/>
              </a:tabLst>
              <a:defRPr sz="2000" b="1">
                <a:solidFill>
                  <a:schemeClr val="tx1"/>
                </a:solidFill>
                <a:latin typeface="宋体" panose="02010600030101010101" pitchFamily="2" charset="-122"/>
                <a:ea typeface="宋体" panose="02010600030101010101" pitchFamily="2" charset="-122"/>
              </a:defRPr>
            </a:lvl2pPr>
            <a:lvl3pPr marL="1143000" indent="-228600">
              <a:tabLst>
                <a:tab pos="623888" algn="l"/>
              </a:tabLst>
              <a:defRPr sz="2000" b="1">
                <a:solidFill>
                  <a:schemeClr val="tx1"/>
                </a:solidFill>
                <a:latin typeface="宋体" panose="02010600030101010101" pitchFamily="2" charset="-122"/>
                <a:ea typeface="宋体" panose="02010600030101010101" pitchFamily="2" charset="-122"/>
              </a:defRPr>
            </a:lvl3pPr>
            <a:lvl4pPr marL="1600200" indent="-228600">
              <a:tabLst>
                <a:tab pos="623888" algn="l"/>
              </a:tabLst>
              <a:defRPr sz="2000" b="1">
                <a:solidFill>
                  <a:schemeClr val="tx1"/>
                </a:solidFill>
                <a:latin typeface="宋体" panose="02010600030101010101" pitchFamily="2" charset="-122"/>
                <a:ea typeface="宋体" panose="02010600030101010101" pitchFamily="2" charset="-122"/>
              </a:defRPr>
            </a:lvl4pPr>
            <a:lvl5pPr marL="2057400" indent="-228600">
              <a:tabLst>
                <a:tab pos="623888" algn="l"/>
              </a:tabLst>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9pPr>
          </a:lstStyle>
          <a:p>
            <a:pPr>
              <a:lnSpc>
                <a:spcPct val="130000"/>
              </a:lnSpc>
              <a:buSzPct val="90000"/>
              <a:buFont typeface="Wingdings" panose="05000000000000000000" pitchFamily="2" charset="2"/>
              <a:buChar char="l"/>
            </a:pPr>
            <a:r>
              <a:rPr lang="zh-CN" altLang="en-US" sz="2800" dirty="0">
                <a:solidFill>
                  <a:schemeClr val="tx2"/>
                </a:solidFill>
              </a:rPr>
              <a:t>封面</a:t>
            </a:r>
          </a:p>
          <a:p>
            <a:pPr>
              <a:lnSpc>
                <a:spcPct val="130000"/>
              </a:lnSpc>
              <a:buSzPct val="90000"/>
              <a:buFont typeface="Wingdings" panose="05000000000000000000" pitchFamily="2" charset="2"/>
              <a:buNone/>
            </a:pPr>
            <a:r>
              <a:rPr lang="zh-CN" altLang="en-US" sz="2800" dirty="0"/>
              <a:t>     班    级：</a:t>
            </a:r>
            <a:r>
              <a:rPr lang="zh-CN" altLang="en-US" sz="2800" u="sng" dirty="0"/>
              <a:t>           （ </a:t>
            </a:r>
            <a:r>
              <a:rPr lang="zh-CN" altLang="en-US" sz="2800" u="sng" dirty="0">
                <a:solidFill>
                  <a:srgbClr val="FF0000"/>
                </a:solidFill>
              </a:rPr>
              <a:t>专业</a:t>
            </a:r>
            <a:r>
              <a:rPr lang="zh-CN" altLang="en-US" sz="2800" u="sng" dirty="0"/>
              <a:t> ） </a:t>
            </a:r>
            <a:r>
              <a:rPr lang="en-US" altLang="zh-CN" sz="2800" dirty="0"/>
              <a:t>.</a:t>
            </a:r>
          </a:p>
          <a:p>
            <a:pPr>
              <a:lnSpc>
                <a:spcPct val="130000"/>
              </a:lnSpc>
              <a:buSzPct val="90000"/>
              <a:buFont typeface="Wingdings" panose="05000000000000000000" pitchFamily="2" charset="2"/>
              <a:buNone/>
            </a:pPr>
            <a:r>
              <a:rPr lang="zh-CN" altLang="en-US" sz="2800" dirty="0"/>
              <a:t>     指导教师</a:t>
            </a:r>
            <a:r>
              <a:rPr lang="zh-CN" altLang="en-US" sz="2800" dirty="0" smtClean="0"/>
              <a:t>：</a:t>
            </a:r>
            <a:r>
              <a:rPr lang="zh-CN" altLang="en-US" sz="2800" u="sng" dirty="0" smtClean="0"/>
              <a:t>                       </a:t>
            </a:r>
            <a:r>
              <a:rPr lang="en-US" altLang="zh-CN" sz="2800" dirty="0" smtClean="0"/>
              <a:t>.</a:t>
            </a:r>
            <a:r>
              <a:rPr lang="en-US" altLang="zh-CN" sz="2800" u="sng" dirty="0" smtClean="0"/>
              <a:t> </a:t>
            </a:r>
            <a:endParaRPr lang="en-US" altLang="zh-CN" sz="2800" u="sng" dirty="0"/>
          </a:p>
          <a:p>
            <a:pPr>
              <a:lnSpc>
                <a:spcPct val="130000"/>
              </a:lnSpc>
              <a:buSzPct val="90000"/>
              <a:buFont typeface="Wingdings" panose="05000000000000000000" pitchFamily="2" charset="2"/>
              <a:buNone/>
            </a:pPr>
            <a:r>
              <a:rPr lang="zh-CN" altLang="en-US" sz="2800" dirty="0"/>
              <a:t>     </a:t>
            </a:r>
            <a:r>
              <a:rPr lang="zh-CN" altLang="en-US" sz="2800" dirty="0" smtClean="0"/>
              <a:t>开课</a:t>
            </a:r>
            <a:r>
              <a:rPr lang="zh-CN" altLang="en-US" sz="2800" dirty="0"/>
              <a:t>时间：</a:t>
            </a:r>
            <a:r>
              <a:rPr lang="zh-CN" altLang="en-US" sz="2800" u="sng" dirty="0"/>
              <a:t>  </a:t>
            </a:r>
            <a:r>
              <a:rPr lang="en-US" altLang="zh-CN" sz="2800" u="sng" dirty="0"/>
              <a:t>2016  </a:t>
            </a:r>
            <a:r>
              <a:rPr lang="zh-CN" altLang="en-US" sz="2800" dirty="0"/>
              <a:t>年</a:t>
            </a:r>
            <a:r>
              <a:rPr lang="zh-CN" altLang="en-US" sz="2800" u="sng" dirty="0"/>
              <a:t>  </a:t>
            </a:r>
            <a:r>
              <a:rPr lang="en-US" altLang="zh-CN" sz="2800" u="sng" dirty="0"/>
              <a:t>10 </a:t>
            </a:r>
            <a:r>
              <a:rPr lang="zh-CN" altLang="en-US" sz="2800" dirty="0"/>
              <a:t>月</a:t>
            </a:r>
            <a:r>
              <a:rPr lang="zh-CN" altLang="en-US" sz="2800" u="sng" dirty="0"/>
              <a:t> </a:t>
            </a:r>
            <a:r>
              <a:rPr lang="en-US" altLang="zh-CN" sz="2800" u="sng" dirty="0"/>
              <a:t>17  </a:t>
            </a:r>
            <a:r>
              <a:rPr lang="zh-CN" altLang="en-US" sz="2800" dirty="0"/>
              <a:t>日 </a:t>
            </a:r>
          </a:p>
          <a:p>
            <a:pPr>
              <a:lnSpc>
                <a:spcPct val="130000"/>
              </a:lnSpc>
            </a:pPr>
            <a:r>
              <a:rPr lang="zh-CN" altLang="en-US" sz="2800" dirty="0"/>
              <a:t>             至</a:t>
            </a:r>
            <a:r>
              <a:rPr lang="zh-CN" altLang="en-US" sz="2800" u="sng" dirty="0"/>
              <a:t>  </a:t>
            </a:r>
            <a:r>
              <a:rPr lang="en-US" altLang="zh-CN" sz="2800" u="sng" dirty="0"/>
              <a:t>2016  </a:t>
            </a:r>
            <a:r>
              <a:rPr lang="zh-CN" altLang="en-US" sz="2800" dirty="0"/>
              <a:t>年</a:t>
            </a:r>
            <a:r>
              <a:rPr lang="zh-CN" altLang="en-US" sz="2800" u="sng" dirty="0"/>
              <a:t>  </a:t>
            </a:r>
            <a:r>
              <a:rPr lang="en-US" altLang="zh-CN" sz="2800" u="sng" dirty="0"/>
              <a:t>10 </a:t>
            </a:r>
            <a:r>
              <a:rPr lang="zh-CN" altLang="en-US" sz="2800" dirty="0"/>
              <a:t>月</a:t>
            </a:r>
            <a:r>
              <a:rPr lang="zh-CN" altLang="en-US" sz="2800" u="sng" dirty="0"/>
              <a:t> </a:t>
            </a:r>
            <a:r>
              <a:rPr lang="en-US" altLang="zh-CN" sz="2800" u="sng" dirty="0"/>
              <a:t>20 </a:t>
            </a:r>
            <a:r>
              <a:rPr lang="zh-CN" altLang="en-US" sz="2800" dirty="0"/>
              <a:t>日</a:t>
            </a:r>
          </a:p>
          <a:p>
            <a:pPr>
              <a:lnSpc>
                <a:spcPct val="120000"/>
              </a:lnSpc>
              <a:buSzPct val="80000"/>
              <a:buFont typeface="Wingdings" panose="05000000000000000000" pitchFamily="2" charset="2"/>
              <a:buChar char="l"/>
            </a:pPr>
            <a:endParaRPr lang="zh-CN" altLang="en-US" sz="2800" dirty="0"/>
          </a:p>
        </p:txBody>
      </p:sp>
      <p:sp>
        <p:nvSpPr>
          <p:cNvPr id="147483" name="AutoShape 27"/>
          <p:cNvSpPr>
            <a:spLocks noChangeArrowheads="1"/>
          </p:cNvSpPr>
          <p:nvPr/>
        </p:nvSpPr>
        <p:spPr bwMode="gray">
          <a:xfrm>
            <a:off x="2171701" y="1268413"/>
            <a:ext cx="1800225" cy="468312"/>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报告要求</a:t>
            </a:r>
          </a:p>
        </p:txBody>
      </p:sp>
    </p:spTree>
    <p:extLst>
      <p:ext uri="{BB962C8B-B14F-4D97-AF65-F5344CB8AC3E}">
        <p14:creationId xmlns:p14="http://schemas.microsoft.com/office/powerpoint/2010/main" val="17835067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电装实习报告</a:t>
            </a:r>
          </a:p>
        </p:txBody>
      </p:sp>
      <p:sp>
        <p:nvSpPr>
          <p:cNvPr id="49155" name="Rectangle 3"/>
          <p:cNvSpPr>
            <a:spLocks noChangeArrowheads="1"/>
          </p:cNvSpPr>
          <p:nvPr/>
        </p:nvSpPr>
        <p:spPr bwMode="gray">
          <a:xfrm>
            <a:off x="1524000" y="2114550"/>
            <a:ext cx="8605838" cy="4573588"/>
          </a:xfrm>
          <a:prstGeom prst="rect">
            <a:avLst/>
          </a:prstGeom>
          <a:noFill/>
          <a:ln w="28575" algn="ctr">
            <a:noFill/>
            <a:miter lim="800000"/>
            <a:headEnd/>
            <a:tailEnd/>
          </a:ln>
        </p:spPr>
        <p:txBody>
          <a:bodyPr anchor="ctr">
            <a:spAutoFit/>
          </a:bodyPr>
          <a:lstStyle/>
          <a:p>
            <a:pPr marL="879475" indent="-342900">
              <a:lnSpc>
                <a:spcPct val="130000"/>
              </a:lnSpc>
              <a:buSzPct val="100000"/>
              <a:buFont typeface="Wingdings" pitchFamily="2" charset="2"/>
              <a:buChar char="l"/>
              <a:tabLst>
                <a:tab pos="623888" algn="l"/>
              </a:tabLst>
              <a:defRPr/>
            </a:pPr>
            <a:r>
              <a:rPr lang="zh-CN" altLang="en-US" sz="2800" dirty="0">
                <a:solidFill>
                  <a:schemeClr val="tx2"/>
                </a:solidFill>
              </a:rPr>
              <a:t> 目录</a:t>
            </a:r>
            <a:r>
              <a:rPr lang="zh-CN" altLang="en-US" sz="2800" dirty="0"/>
              <a:t>   </a:t>
            </a:r>
            <a:r>
              <a:rPr lang="zh-CN" altLang="en-US" sz="2800" dirty="0">
                <a:solidFill>
                  <a:srgbClr val="FF0000"/>
                </a:solidFill>
              </a:rPr>
              <a:t>要求按照规范标明页码序号</a:t>
            </a:r>
          </a:p>
          <a:p>
            <a:pPr marL="1050925" indent="-514350">
              <a:lnSpc>
                <a:spcPct val="130000"/>
              </a:lnSpc>
              <a:buSzPct val="90000"/>
              <a:buFont typeface="Wingdings" pitchFamily="2" charset="2"/>
              <a:buChar char="l"/>
              <a:tabLst>
                <a:tab pos="623888" algn="l"/>
              </a:tabLst>
              <a:defRPr/>
            </a:pPr>
            <a:r>
              <a:rPr lang="zh-CN" altLang="en-US" sz="2800" dirty="0">
                <a:solidFill>
                  <a:schemeClr val="tx2"/>
                </a:solidFill>
              </a:rPr>
              <a:t>实习目的</a:t>
            </a:r>
          </a:p>
          <a:p>
            <a:pPr marL="879475" indent="-342900">
              <a:lnSpc>
                <a:spcPct val="130000"/>
              </a:lnSpc>
              <a:buSzPct val="90000"/>
              <a:tabLst>
                <a:tab pos="623888" algn="l"/>
              </a:tabLst>
              <a:defRPr/>
            </a:pPr>
            <a:r>
              <a:rPr lang="zh-CN" altLang="en-US" sz="2800" dirty="0"/>
              <a:t>     根据课程要求自行整理，包含</a:t>
            </a:r>
            <a:r>
              <a:rPr lang="en-US" altLang="zh-CN" sz="2800" dirty="0"/>
              <a:t>DT830</a:t>
            </a:r>
            <a:r>
              <a:rPr lang="zh-CN" altLang="en-US" sz="2800" dirty="0"/>
              <a:t>数字万用表安装和</a:t>
            </a:r>
            <a:r>
              <a:rPr lang="en-US" altLang="zh-CN" sz="2800" dirty="0"/>
              <a:t>PCB</a:t>
            </a:r>
            <a:r>
              <a:rPr lang="zh-CN" altLang="en-US" sz="2800" dirty="0"/>
              <a:t>设计；</a:t>
            </a:r>
            <a:endParaRPr lang="en-US" altLang="zh-CN" sz="2800" dirty="0"/>
          </a:p>
          <a:p>
            <a:pPr marL="879475" indent="-342900">
              <a:lnSpc>
                <a:spcPct val="130000"/>
              </a:lnSpc>
              <a:buSzPct val="90000"/>
              <a:tabLst>
                <a:tab pos="623888" algn="l"/>
              </a:tabLst>
              <a:defRPr/>
            </a:pPr>
            <a:r>
              <a:rPr lang="en-US" altLang="zh-CN" sz="2800" dirty="0"/>
              <a:t>     3—5</a:t>
            </a:r>
            <a:r>
              <a:rPr lang="zh-CN" altLang="en-US" sz="2800" dirty="0"/>
              <a:t>点 。</a:t>
            </a:r>
            <a:endParaRPr lang="en-US" altLang="zh-CN" sz="2800" dirty="0"/>
          </a:p>
          <a:p>
            <a:pPr marL="879475" indent="-342900">
              <a:lnSpc>
                <a:spcPct val="130000"/>
              </a:lnSpc>
              <a:buSzPct val="90000"/>
              <a:buFont typeface="Wingdings" pitchFamily="2" charset="2"/>
              <a:buChar char="l"/>
              <a:tabLst>
                <a:tab pos="623888" algn="l"/>
              </a:tabLst>
              <a:defRPr/>
            </a:pPr>
            <a:r>
              <a:rPr lang="zh-CN" altLang="en-US" sz="2800" dirty="0">
                <a:solidFill>
                  <a:schemeClr val="tx2"/>
                </a:solidFill>
              </a:rPr>
              <a:t>实习地点、仪器设备</a:t>
            </a:r>
          </a:p>
          <a:p>
            <a:pPr marL="879475" indent="-342900">
              <a:lnSpc>
                <a:spcPct val="130000"/>
              </a:lnSpc>
              <a:buSzPct val="90000"/>
              <a:tabLst>
                <a:tab pos="623888" algn="l"/>
              </a:tabLst>
              <a:defRPr/>
            </a:pPr>
            <a:endParaRPr lang="en-US" altLang="zh-CN" sz="2800" dirty="0"/>
          </a:p>
          <a:p>
            <a:pPr marL="879475" indent="-342900">
              <a:lnSpc>
                <a:spcPct val="130000"/>
              </a:lnSpc>
              <a:buSzPct val="90000"/>
              <a:tabLst>
                <a:tab pos="623888" algn="l"/>
              </a:tabLst>
              <a:defRPr/>
            </a:pPr>
            <a:r>
              <a:rPr lang="zh-CN" altLang="en-US" sz="2800" dirty="0"/>
              <a:t>    </a:t>
            </a:r>
          </a:p>
        </p:txBody>
      </p:sp>
      <p:sp>
        <p:nvSpPr>
          <p:cNvPr id="287748" name="AutoShape 4"/>
          <p:cNvSpPr>
            <a:spLocks noChangeArrowheads="1"/>
          </p:cNvSpPr>
          <p:nvPr/>
        </p:nvSpPr>
        <p:spPr bwMode="gray">
          <a:xfrm>
            <a:off x="8291514" y="1341438"/>
            <a:ext cx="1800225" cy="468312"/>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报告要求</a:t>
            </a:r>
          </a:p>
        </p:txBody>
      </p:sp>
    </p:spTree>
    <p:extLst>
      <p:ext uri="{BB962C8B-B14F-4D97-AF65-F5344CB8AC3E}">
        <p14:creationId xmlns:p14="http://schemas.microsoft.com/office/powerpoint/2010/main" val="119013430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ChangeArrowheads="1"/>
          </p:cNvSpPr>
          <p:nvPr/>
        </p:nvSpPr>
        <p:spPr bwMode="gray">
          <a:xfrm>
            <a:off x="1524001" y="1073151"/>
            <a:ext cx="8748713"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nchor="ctr">
            <a:spAutoFit/>
          </a:bodyPr>
          <a:lstStyle>
            <a:lvl1pPr marL="879475" indent="-342900">
              <a:tabLst>
                <a:tab pos="623888" algn="l"/>
              </a:tabLst>
              <a:defRPr sz="2000" b="1">
                <a:solidFill>
                  <a:schemeClr val="tx1"/>
                </a:solidFill>
                <a:latin typeface="宋体" panose="02010600030101010101" pitchFamily="2" charset="-122"/>
                <a:ea typeface="宋体" panose="02010600030101010101" pitchFamily="2" charset="-122"/>
              </a:defRPr>
            </a:lvl1pPr>
            <a:lvl2pPr marL="742950" indent="-285750">
              <a:tabLst>
                <a:tab pos="623888" algn="l"/>
              </a:tabLst>
              <a:defRPr sz="2000" b="1">
                <a:solidFill>
                  <a:schemeClr val="tx1"/>
                </a:solidFill>
                <a:latin typeface="宋体" panose="02010600030101010101" pitchFamily="2" charset="-122"/>
                <a:ea typeface="宋体" panose="02010600030101010101" pitchFamily="2" charset="-122"/>
              </a:defRPr>
            </a:lvl2pPr>
            <a:lvl3pPr marL="1143000" indent="-228600">
              <a:tabLst>
                <a:tab pos="623888" algn="l"/>
              </a:tabLst>
              <a:defRPr sz="2000" b="1">
                <a:solidFill>
                  <a:schemeClr val="tx1"/>
                </a:solidFill>
                <a:latin typeface="宋体" panose="02010600030101010101" pitchFamily="2" charset="-122"/>
                <a:ea typeface="宋体" panose="02010600030101010101" pitchFamily="2" charset="-122"/>
              </a:defRPr>
            </a:lvl3pPr>
            <a:lvl4pPr marL="1600200" indent="-228600">
              <a:tabLst>
                <a:tab pos="623888" algn="l"/>
              </a:tabLst>
              <a:defRPr sz="2000" b="1">
                <a:solidFill>
                  <a:schemeClr val="tx1"/>
                </a:solidFill>
                <a:latin typeface="宋体" panose="02010600030101010101" pitchFamily="2" charset="-122"/>
                <a:ea typeface="宋体" panose="02010600030101010101" pitchFamily="2" charset="-122"/>
              </a:defRPr>
            </a:lvl4pPr>
            <a:lvl5pPr marL="2057400" indent="-228600">
              <a:tabLst>
                <a:tab pos="623888" algn="l"/>
              </a:tabLst>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9pPr>
          </a:lstStyle>
          <a:p>
            <a:pPr>
              <a:lnSpc>
                <a:spcPct val="130000"/>
              </a:lnSpc>
              <a:buSzPct val="90000"/>
              <a:buFont typeface="Wingdings" panose="05000000000000000000" pitchFamily="2" charset="2"/>
              <a:buChar char="l"/>
            </a:pPr>
            <a:r>
              <a:rPr lang="en-US" altLang="zh-CN" sz="2800" dirty="0">
                <a:solidFill>
                  <a:schemeClr val="tx2"/>
                </a:solidFill>
              </a:rPr>
              <a:t>DT830</a:t>
            </a:r>
            <a:r>
              <a:rPr lang="zh-CN" altLang="en-US" sz="2800" dirty="0">
                <a:solidFill>
                  <a:schemeClr val="tx2"/>
                </a:solidFill>
              </a:rPr>
              <a:t>型数字万用表装配</a:t>
            </a:r>
          </a:p>
          <a:p>
            <a:pPr>
              <a:lnSpc>
                <a:spcPct val="130000"/>
              </a:lnSpc>
            </a:pPr>
            <a:r>
              <a:rPr lang="en-US" altLang="zh-CN" sz="2800" dirty="0"/>
              <a:t>1.</a:t>
            </a:r>
            <a:r>
              <a:rPr lang="zh-CN" altLang="en-US" sz="2800" dirty="0"/>
              <a:t>基本元器件识读</a:t>
            </a:r>
            <a:endParaRPr lang="en-US" altLang="zh-CN" sz="2800" dirty="0"/>
          </a:p>
          <a:p>
            <a:pPr>
              <a:lnSpc>
                <a:spcPct val="130000"/>
              </a:lnSpc>
            </a:pPr>
            <a:r>
              <a:rPr lang="en-US" altLang="zh-CN" sz="2800" dirty="0"/>
              <a:t>   DT830</a:t>
            </a:r>
            <a:r>
              <a:rPr lang="zh-CN" altLang="en-US" sz="2800" dirty="0"/>
              <a:t>万用表元器件包含</a:t>
            </a:r>
            <a:r>
              <a:rPr lang="en-US" altLang="zh-CN" sz="2800" dirty="0"/>
              <a:t>……</a:t>
            </a:r>
          </a:p>
          <a:p>
            <a:pPr>
              <a:lnSpc>
                <a:spcPct val="130000"/>
              </a:lnSpc>
            </a:pPr>
            <a:r>
              <a:rPr lang="en-US" altLang="zh-CN" sz="2800" dirty="0"/>
              <a:t>   </a:t>
            </a:r>
            <a:r>
              <a:rPr lang="zh-CN" altLang="en-US" sz="2800" dirty="0"/>
              <a:t>元器件的识读方法</a:t>
            </a:r>
          </a:p>
          <a:p>
            <a:pPr>
              <a:lnSpc>
                <a:spcPct val="130000"/>
              </a:lnSpc>
            </a:pPr>
            <a:r>
              <a:rPr lang="en-US" altLang="zh-CN" sz="2800" dirty="0"/>
              <a:t>2.</a:t>
            </a:r>
            <a:r>
              <a:rPr lang="zh-CN" altLang="en-US" sz="2800" dirty="0"/>
              <a:t>焊接要领及注意事项；</a:t>
            </a:r>
          </a:p>
          <a:p>
            <a:pPr>
              <a:lnSpc>
                <a:spcPct val="130000"/>
              </a:lnSpc>
            </a:pPr>
            <a:r>
              <a:rPr lang="en-US" altLang="zh-CN" sz="2800" dirty="0"/>
              <a:t>3.</a:t>
            </a:r>
            <a:r>
              <a:rPr lang="zh-CN" altLang="en-US" sz="2800" dirty="0"/>
              <a:t>万用表</a:t>
            </a:r>
            <a:r>
              <a:rPr lang="zh-CN" altLang="en-US" sz="2800" dirty="0" smtClean="0"/>
              <a:t>的焊接、装配</a:t>
            </a:r>
            <a:r>
              <a:rPr lang="zh-CN" altLang="en-US" sz="2800" dirty="0"/>
              <a:t>过程及注意事项；</a:t>
            </a:r>
          </a:p>
          <a:p>
            <a:pPr>
              <a:lnSpc>
                <a:spcPct val="130000"/>
              </a:lnSpc>
            </a:pPr>
            <a:r>
              <a:rPr lang="en-US" altLang="zh-CN" sz="2800" dirty="0"/>
              <a:t>4.</a:t>
            </a:r>
            <a:r>
              <a:rPr lang="zh-CN" altLang="en-US" sz="2800" dirty="0"/>
              <a:t>故障排除及数据校验（数据校验表格）；</a:t>
            </a:r>
          </a:p>
          <a:p>
            <a:pPr>
              <a:lnSpc>
                <a:spcPct val="130000"/>
              </a:lnSpc>
            </a:pPr>
            <a:r>
              <a:rPr lang="en-US" altLang="zh-CN" sz="2800" dirty="0"/>
              <a:t>6.</a:t>
            </a:r>
            <a:r>
              <a:rPr lang="zh-CN" altLang="en-US" sz="2800" dirty="0"/>
              <a:t>万用表完成情况</a:t>
            </a:r>
            <a:r>
              <a:rPr lang="en-US" altLang="zh-CN" sz="2800" dirty="0"/>
              <a:t>,</a:t>
            </a:r>
            <a:r>
              <a:rPr lang="zh-CN" altLang="en-US" sz="2800" dirty="0">
                <a:solidFill>
                  <a:srgbClr val="FF0000"/>
                </a:solidFill>
              </a:rPr>
              <a:t>实物照片</a:t>
            </a:r>
            <a:r>
              <a:rPr lang="zh-CN" altLang="en-US" sz="2800" dirty="0"/>
              <a:t>。</a:t>
            </a:r>
            <a:endParaRPr lang="en-US" altLang="zh-CN" sz="2800" dirty="0"/>
          </a:p>
          <a:p>
            <a:pPr>
              <a:lnSpc>
                <a:spcPct val="130000"/>
              </a:lnSpc>
            </a:pPr>
            <a:r>
              <a:rPr lang="en-US" altLang="zh-CN" sz="2800" dirty="0">
                <a:solidFill>
                  <a:srgbClr val="FF0000"/>
                </a:solidFill>
              </a:rPr>
              <a:t>   </a:t>
            </a:r>
            <a:r>
              <a:rPr lang="zh-CN" altLang="en-US" sz="2800" dirty="0">
                <a:solidFill>
                  <a:srgbClr val="FF0000"/>
                </a:solidFill>
              </a:rPr>
              <a:t>含电路板正反面照片、成品照片。</a:t>
            </a:r>
          </a:p>
          <a:p>
            <a:pPr>
              <a:lnSpc>
                <a:spcPct val="130000"/>
              </a:lnSpc>
              <a:buSzPct val="90000"/>
              <a:buFont typeface="Wingdings" panose="05000000000000000000" pitchFamily="2" charset="2"/>
              <a:buNone/>
            </a:pPr>
            <a:r>
              <a:rPr lang="zh-CN" altLang="en-US" sz="2800" dirty="0"/>
              <a:t>     </a:t>
            </a:r>
          </a:p>
        </p:txBody>
      </p:sp>
      <p:sp>
        <p:nvSpPr>
          <p:cNvPr id="288772" name="AutoShape 4"/>
          <p:cNvSpPr>
            <a:spLocks noChangeArrowheads="1"/>
          </p:cNvSpPr>
          <p:nvPr/>
        </p:nvSpPr>
        <p:spPr bwMode="gray">
          <a:xfrm>
            <a:off x="8220076" y="1196976"/>
            <a:ext cx="1800225" cy="468313"/>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报告要求</a:t>
            </a:r>
          </a:p>
        </p:txBody>
      </p:sp>
      <p:sp>
        <p:nvSpPr>
          <p:cNvPr id="130052" name="Rectangle 2"/>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电装实习报告</a:t>
            </a:r>
          </a:p>
        </p:txBody>
      </p:sp>
    </p:spTree>
    <p:extLst>
      <p:ext uri="{BB962C8B-B14F-4D97-AF65-F5344CB8AC3E}">
        <p14:creationId xmlns:p14="http://schemas.microsoft.com/office/powerpoint/2010/main" val="24405455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gray">
          <a:xfrm>
            <a:off x="4816476" y="312738"/>
            <a:ext cx="184731" cy="369332"/>
          </a:xfrm>
          <a:prstGeom prst="rect">
            <a:avLst/>
          </a:prstGeom>
          <a:noFill/>
          <a:ln w="28575" algn="ctr">
            <a:noFill/>
            <a:miter lim="800000"/>
            <a:headEnd/>
            <a:tailEnd/>
          </a:ln>
          <a:effectLst>
            <a:outerShdw dist="107763" dir="2700000" algn="ctr" rotWithShape="0">
              <a:schemeClr val="bg2">
                <a:alpha val="50000"/>
              </a:schemeClr>
            </a:outerShdw>
          </a:effectLst>
        </p:spPr>
        <p:txBody>
          <a:bodyPr wrap="none">
            <a:spAutoFit/>
          </a:bodyPr>
          <a:lstStyle/>
          <a:p>
            <a:pPr>
              <a:defRPr/>
            </a:pPr>
            <a:endParaRPr lang="zh-CN" altLang="en-US"/>
          </a:p>
        </p:txBody>
      </p:sp>
      <p:sp>
        <p:nvSpPr>
          <p:cNvPr id="115715" name="Rectangle 2"/>
          <p:cNvSpPr txBox="1">
            <a:spLocks noChangeArrowheads="1"/>
          </p:cNvSpPr>
          <p:nvPr/>
        </p:nvSpPr>
        <p:spPr bwMode="white">
          <a:xfrm>
            <a:off x="2711450" y="333376"/>
            <a:ext cx="684053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a:solidFill>
                  <a:schemeClr val="bg1"/>
                </a:solidFill>
                <a:latin typeface="楷体_GB2312" pitchFamily="49" charset="-122"/>
                <a:ea typeface="楷体_GB2312" pitchFamily="49" charset="-122"/>
              </a:rPr>
              <a:t>数字万用表校验</a:t>
            </a:r>
          </a:p>
        </p:txBody>
      </p:sp>
      <p:sp>
        <p:nvSpPr>
          <p:cNvPr id="9" name="AutoShape 4"/>
          <p:cNvSpPr>
            <a:spLocks noChangeArrowheads="1"/>
          </p:cNvSpPr>
          <p:nvPr/>
        </p:nvSpPr>
        <p:spPr bwMode="gray">
          <a:xfrm>
            <a:off x="1811339" y="1125538"/>
            <a:ext cx="2808287" cy="60960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kumimoji="1" lang="zh-CN" altLang="en-US" sz="2800" dirty="0">
                <a:solidFill>
                  <a:schemeClr val="bg1"/>
                </a:solidFill>
              </a:rPr>
              <a:t>误差和精度</a:t>
            </a:r>
          </a:p>
        </p:txBody>
      </p:sp>
      <p:grpSp>
        <p:nvGrpSpPr>
          <p:cNvPr id="115717" name="Group 9"/>
          <p:cNvGrpSpPr>
            <a:grpSpLocks/>
          </p:cNvGrpSpPr>
          <p:nvPr/>
        </p:nvGrpSpPr>
        <p:grpSpPr bwMode="auto">
          <a:xfrm>
            <a:off x="2243138" y="2090738"/>
            <a:ext cx="6119812" cy="893762"/>
            <a:chOff x="340" y="618"/>
            <a:chExt cx="3855" cy="563"/>
          </a:xfrm>
        </p:grpSpPr>
        <p:sp>
          <p:nvSpPr>
            <p:cNvPr id="115720" name="Text Box 4"/>
            <p:cNvSpPr txBox="1">
              <a:spLocks noChangeArrowheads="1"/>
            </p:cNvSpPr>
            <p:nvPr/>
          </p:nvSpPr>
          <p:spPr bwMode="auto">
            <a:xfrm>
              <a:off x="340" y="754"/>
              <a:ext cx="117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a:solidFill>
                    <a:srgbClr val="0000FF"/>
                  </a:solidFill>
                  <a:latin typeface="Times New Roman" panose="02020603050405020304" pitchFamily="18" charset="0"/>
                  <a:ea typeface="黑体" panose="02010609060101010101" pitchFamily="49" charset="-122"/>
                </a:rPr>
                <a:t>误差</a:t>
              </a:r>
              <a:r>
                <a:rPr lang="en-US" altLang="zh-CN" sz="2400">
                  <a:solidFill>
                    <a:srgbClr val="0000FF"/>
                  </a:solidFill>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 =</a:t>
              </a:r>
            </a:p>
          </p:txBody>
        </p:sp>
        <p:sp>
          <p:nvSpPr>
            <p:cNvPr id="115721" name="Text Box 5"/>
            <p:cNvSpPr txBox="1">
              <a:spLocks noChangeArrowheads="1"/>
            </p:cNvSpPr>
            <p:nvPr/>
          </p:nvSpPr>
          <p:spPr bwMode="auto">
            <a:xfrm>
              <a:off x="1429" y="618"/>
              <a:ext cx="17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ea typeface="黑体" panose="02010609060101010101" pitchFamily="49" charset="-122"/>
                </a:rPr>
                <a:t>实测值</a:t>
              </a:r>
              <a:r>
                <a:rPr lang="en-US" altLang="en-US" sz="2400">
                  <a:latin typeface="Times New Roman" panose="02020603050405020304" pitchFamily="18" charset="0"/>
                  <a:ea typeface="黑体" panose="02010609060101010101" pitchFamily="49" charset="-122"/>
                </a:rPr>
                <a:t>－</a:t>
              </a:r>
              <a:r>
                <a:rPr lang="zh-CN" altLang="en-US" sz="2400">
                  <a:latin typeface="Times New Roman" panose="02020603050405020304" pitchFamily="18" charset="0"/>
                  <a:ea typeface="黑体" panose="02010609060101010101" pitchFamily="49" charset="-122"/>
                </a:rPr>
                <a:t>应测值</a:t>
              </a:r>
            </a:p>
          </p:txBody>
        </p:sp>
        <p:sp>
          <p:nvSpPr>
            <p:cNvPr id="115722" name="Line 6"/>
            <p:cNvSpPr>
              <a:spLocks noChangeShapeType="1"/>
            </p:cNvSpPr>
            <p:nvPr/>
          </p:nvSpPr>
          <p:spPr bwMode="auto">
            <a:xfrm>
              <a:off x="1474" y="935"/>
              <a:ext cx="1632"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5723" name="Rectangle 7"/>
            <p:cNvSpPr>
              <a:spLocks noChangeArrowheads="1"/>
            </p:cNvSpPr>
            <p:nvPr/>
          </p:nvSpPr>
          <p:spPr bwMode="auto">
            <a:xfrm>
              <a:off x="1791" y="890"/>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sz="2400"/>
                <a:t>应测值</a:t>
              </a:r>
            </a:p>
          </p:txBody>
        </p:sp>
        <p:sp>
          <p:nvSpPr>
            <p:cNvPr id="115724" name="Text Box 8"/>
            <p:cNvSpPr txBox="1">
              <a:spLocks noChangeArrowheads="1"/>
            </p:cNvSpPr>
            <p:nvPr/>
          </p:nvSpPr>
          <p:spPr bwMode="auto">
            <a:xfrm>
              <a:off x="3107" y="754"/>
              <a:ext cx="10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黑体" panose="02010609060101010101" pitchFamily="49" charset="-122"/>
                </a:rPr>
                <a:t>×100%</a:t>
              </a:r>
              <a:endParaRPr lang="zh-CN" altLang="en-US" sz="2400">
                <a:latin typeface="Times New Roman" panose="02020603050405020304" pitchFamily="18" charset="0"/>
                <a:ea typeface="黑体" panose="02010609060101010101" pitchFamily="49" charset="-122"/>
              </a:endParaRPr>
            </a:p>
          </p:txBody>
        </p:sp>
      </p:grpSp>
      <p:sp>
        <p:nvSpPr>
          <p:cNvPr id="115718" name="Rectangle 13"/>
          <p:cNvSpPr>
            <a:spLocks noChangeArrowheads="1"/>
          </p:cNvSpPr>
          <p:nvPr/>
        </p:nvSpPr>
        <p:spPr bwMode="auto">
          <a:xfrm>
            <a:off x="1987550" y="3216276"/>
            <a:ext cx="8066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r>
              <a:rPr lang="zh-CN" altLang="en-US" sz="2400">
                <a:solidFill>
                  <a:srgbClr val="0000FF"/>
                </a:solidFill>
              </a:rPr>
              <a:t>精度等级：</a:t>
            </a:r>
            <a:r>
              <a:rPr lang="en-US" altLang="zh-CN" sz="2400"/>
              <a:t>0.1</a:t>
            </a:r>
            <a:r>
              <a:rPr lang="zh-CN" altLang="en-US" sz="2400"/>
              <a:t>、</a:t>
            </a:r>
            <a:r>
              <a:rPr lang="en-US" altLang="zh-CN" sz="2400"/>
              <a:t>0.2</a:t>
            </a:r>
            <a:r>
              <a:rPr lang="zh-CN" altLang="en-US" sz="2400"/>
              <a:t>、</a:t>
            </a:r>
            <a:r>
              <a:rPr lang="en-US" altLang="zh-CN" sz="2400"/>
              <a:t>0.5</a:t>
            </a:r>
            <a:r>
              <a:rPr lang="zh-CN" altLang="en-US" sz="2400"/>
              <a:t>、</a:t>
            </a:r>
            <a:r>
              <a:rPr lang="en-US" altLang="zh-CN" sz="2400"/>
              <a:t>1.0</a:t>
            </a:r>
            <a:r>
              <a:rPr lang="zh-CN" altLang="en-US" sz="2400"/>
              <a:t>、</a:t>
            </a:r>
            <a:r>
              <a:rPr lang="en-US" altLang="zh-CN" sz="2400"/>
              <a:t>1.5</a:t>
            </a:r>
            <a:r>
              <a:rPr lang="zh-CN" altLang="en-US" sz="2400"/>
              <a:t>、</a:t>
            </a:r>
            <a:r>
              <a:rPr lang="en-US" altLang="zh-CN" sz="2400"/>
              <a:t>2.5</a:t>
            </a:r>
            <a:r>
              <a:rPr lang="zh-CN" altLang="en-US" sz="2400"/>
              <a:t>、</a:t>
            </a:r>
            <a:r>
              <a:rPr lang="en-US" altLang="zh-CN" sz="2400"/>
              <a:t>5.0</a:t>
            </a:r>
          </a:p>
        </p:txBody>
      </p:sp>
      <p:sp>
        <p:nvSpPr>
          <p:cNvPr id="115719" name="Text Box 15"/>
          <p:cNvSpPr txBox="1">
            <a:spLocks noChangeArrowheads="1"/>
          </p:cNvSpPr>
          <p:nvPr/>
        </p:nvSpPr>
        <p:spPr bwMode="auto">
          <a:xfrm>
            <a:off x="2060575" y="3933825"/>
            <a:ext cx="792003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sz="2400" dirty="0">
                <a:latin typeface="Times New Roman" panose="02020603050405020304" pitchFamily="18" charset="0"/>
                <a:ea typeface="黑体" panose="02010609060101010101" pitchFamily="49" charset="-122"/>
              </a:rPr>
              <a:t>例如：</a:t>
            </a:r>
          </a:p>
          <a:p>
            <a:pPr eaLnBrk="1" hangingPunct="1">
              <a:spcBef>
                <a:spcPct val="50000"/>
              </a:spcBef>
            </a:pPr>
            <a:r>
              <a:rPr lang="zh-CN" altLang="en-US" sz="2400" dirty="0">
                <a:latin typeface="Times New Roman" panose="02020603050405020304" pitchFamily="18" charset="0"/>
                <a:ea typeface="黑体" panose="02010609060101010101" pitchFamily="49" charset="-122"/>
              </a:rPr>
              <a:t>计算获得精度小于</a:t>
            </a:r>
            <a:r>
              <a:rPr lang="en-US" altLang="zh-CN" sz="2400" dirty="0">
                <a:latin typeface="Times New Roman" panose="02020603050405020304" pitchFamily="18" charset="0"/>
                <a:ea typeface="黑体" panose="02010609060101010101" pitchFamily="49" charset="-122"/>
              </a:rPr>
              <a:t>0.1</a:t>
            </a:r>
            <a:r>
              <a:rPr lang="zh-CN" altLang="en-US" sz="2400" dirty="0">
                <a:latin typeface="Times New Roman" panose="02020603050405020304" pitchFamily="18" charset="0"/>
                <a:ea typeface="黑体" panose="02010609060101010101" pitchFamily="49" charset="-122"/>
              </a:rPr>
              <a:t>则精度归入</a:t>
            </a:r>
            <a:r>
              <a:rPr lang="en-US" altLang="zh-CN" sz="2400" dirty="0">
                <a:latin typeface="Times New Roman" panose="02020603050405020304" pitchFamily="18" charset="0"/>
                <a:ea typeface="黑体" panose="02010609060101010101" pitchFamily="49" charset="-122"/>
              </a:rPr>
              <a:t>0.1</a:t>
            </a:r>
            <a:r>
              <a:rPr lang="zh-CN" altLang="en-US" sz="2400" dirty="0">
                <a:latin typeface="Times New Roman" panose="02020603050405020304" pitchFamily="18" charset="0"/>
                <a:ea typeface="黑体" panose="02010609060101010101" pitchFamily="49" charset="-122"/>
              </a:rPr>
              <a:t>；</a:t>
            </a:r>
          </a:p>
          <a:p>
            <a:pPr eaLnBrk="1" hangingPunct="1">
              <a:spcBef>
                <a:spcPct val="50000"/>
              </a:spcBef>
            </a:pPr>
            <a:r>
              <a:rPr lang="zh-CN" altLang="en-US" sz="2400" dirty="0">
                <a:latin typeface="Times New Roman" panose="02020603050405020304" pitchFamily="18" charset="0"/>
                <a:ea typeface="黑体" panose="02010609060101010101" pitchFamily="49" charset="-122"/>
              </a:rPr>
              <a:t>计算获得精度大于</a:t>
            </a:r>
            <a:r>
              <a:rPr lang="en-US" altLang="zh-CN" sz="2400" dirty="0">
                <a:latin typeface="Times New Roman" panose="02020603050405020304" pitchFamily="18" charset="0"/>
                <a:ea typeface="黑体" panose="02010609060101010101" pitchFamily="49" charset="-122"/>
              </a:rPr>
              <a:t>0.2</a:t>
            </a:r>
            <a:r>
              <a:rPr lang="zh-CN" altLang="en-US" sz="2400" dirty="0">
                <a:latin typeface="Times New Roman" panose="02020603050405020304" pitchFamily="18" charset="0"/>
                <a:ea typeface="黑体" panose="02010609060101010101" pitchFamily="49" charset="-122"/>
              </a:rPr>
              <a:t>、小于</a:t>
            </a:r>
            <a:r>
              <a:rPr lang="en-US" altLang="zh-CN" sz="2400" dirty="0">
                <a:latin typeface="Times New Roman" panose="02020603050405020304" pitchFamily="18" charset="0"/>
                <a:ea typeface="黑体" panose="02010609060101010101" pitchFamily="49" charset="-122"/>
              </a:rPr>
              <a:t>0.5</a:t>
            </a:r>
            <a:r>
              <a:rPr lang="zh-CN" altLang="en-US" sz="2400" dirty="0">
                <a:latin typeface="Times New Roman" panose="02020603050405020304" pitchFamily="18" charset="0"/>
                <a:ea typeface="黑体" panose="02010609060101010101" pitchFamily="49" charset="-122"/>
              </a:rPr>
              <a:t>则精度归入</a:t>
            </a:r>
            <a:r>
              <a:rPr lang="en-US" altLang="zh-CN" sz="2400" dirty="0">
                <a:latin typeface="Times New Roman" panose="02020603050405020304" pitchFamily="18" charset="0"/>
                <a:ea typeface="黑体" panose="02010609060101010101" pitchFamily="49" charset="-122"/>
              </a:rPr>
              <a:t>0.5</a:t>
            </a:r>
            <a:r>
              <a:rPr lang="zh-CN" altLang="en-US" sz="2400" dirty="0" smtClean="0">
                <a:latin typeface="Times New Roman" panose="02020603050405020304" pitchFamily="18" charset="0"/>
                <a:ea typeface="黑体" panose="02010609060101010101" pitchFamily="49" charset="-122"/>
              </a:rPr>
              <a:t>；</a:t>
            </a:r>
            <a:endParaRPr lang="zh-CN" altLang="en-US" sz="2400"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1386458"/>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ChangeArrowheads="1"/>
          </p:cNvSpPr>
          <p:nvPr/>
        </p:nvSpPr>
        <p:spPr bwMode="gray">
          <a:xfrm>
            <a:off x="1524000" y="1925638"/>
            <a:ext cx="860425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nchor="ctr">
            <a:spAutoFit/>
          </a:bodyPr>
          <a:lstStyle>
            <a:lvl1pPr marL="879475" indent="-342900">
              <a:tabLst>
                <a:tab pos="623888" algn="l"/>
              </a:tabLst>
              <a:defRPr sz="2000" b="1">
                <a:solidFill>
                  <a:schemeClr val="tx1"/>
                </a:solidFill>
                <a:latin typeface="宋体" panose="02010600030101010101" pitchFamily="2" charset="-122"/>
                <a:ea typeface="宋体" panose="02010600030101010101" pitchFamily="2" charset="-122"/>
              </a:defRPr>
            </a:lvl1pPr>
            <a:lvl2pPr marL="742950" indent="-285750">
              <a:tabLst>
                <a:tab pos="623888" algn="l"/>
              </a:tabLst>
              <a:defRPr sz="2000" b="1">
                <a:solidFill>
                  <a:schemeClr val="tx1"/>
                </a:solidFill>
                <a:latin typeface="宋体" panose="02010600030101010101" pitchFamily="2" charset="-122"/>
                <a:ea typeface="宋体" panose="02010600030101010101" pitchFamily="2" charset="-122"/>
              </a:defRPr>
            </a:lvl2pPr>
            <a:lvl3pPr marL="1143000" indent="-228600">
              <a:tabLst>
                <a:tab pos="623888" algn="l"/>
              </a:tabLst>
              <a:defRPr sz="2000" b="1">
                <a:solidFill>
                  <a:schemeClr val="tx1"/>
                </a:solidFill>
                <a:latin typeface="宋体" panose="02010600030101010101" pitchFamily="2" charset="-122"/>
                <a:ea typeface="宋体" panose="02010600030101010101" pitchFamily="2" charset="-122"/>
              </a:defRPr>
            </a:lvl3pPr>
            <a:lvl4pPr marL="1600200" indent="-228600">
              <a:tabLst>
                <a:tab pos="623888" algn="l"/>
              </a:tabLst>
              <a:defRPr sz="2000" b="1">
                <a:solidFill>
                  <a:schemeClr val="tx1"/>
                </a:solidFill>
                <a:latin typeface="宋体" panose="02010600030101010101" pitchFamily="2" charset="-122"/>
                <a:ea typeface="宋体" panose="02010600030101010101" pitchFamily="2" charset="-122"/>
              </a:defRPr>
            </a:lvl4pPr>
            <a:lvl5pPr marL="2057400" indent="-228600">
              <a:tabLst>
                <a:tab pos="623888" algn="l"/>
              </a:tabLst>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9pPr>
          </a:lstStyle>
          <a:p>
            <a:pPr>
              <a:lnSpc>
                <a:spcPct val="130000"/>
              </a:lnSpc>
              <a:buSzPct val="90000"/>
              <a:buFont typeface="Wingdings" panose="05000000000000000000" pitchFamily="2" charset="2"/>
              <a:buChar char="l"/>
            </a:pPr>
            <a:r>
              <a:rPr lang="zh-CN" altLang="en-US" sz="2800" dirty="0">
                <a:solidFill>
                  <a:schemeClr val="tx2"/>
                </a:solidFill>
              </a:rPr>
              <a:t>印刷电路板（</a:t>
            </a:r>
            <a:r>
              <a:rPr lang="en-US" altLang="zh-CN" sz="2800" dirty="0">
                <a:solidFill>
                  <a:schemeClr val="tx2"/>
                </a:solidFill>
              </a:rPr>
              <a:t>PCB</a:t>
            </a:r>
            <a:r>
              <a:rPr lang="zh-CN" altLang="en-US" sz="2800" dirty="0">
                <a:solidFill>
                  <a:schemeClr val="tx2"/>
                </a:solidFill>
              </a:rPr>
              <a:t>）设计</a:t>
            </a:r>
          </a:p>
          <a:p>
            <a:pPr>
              <a:lnSpc>
                <a:spcPct val="130000"/>
              </a:lnSpc>
              <a:buSzPct val="90000"/>
              <a:buFont typeface="Wingdings" panose="05000000000000000000" pitchFamily="2" charset="2"/>
              <a:buNone/>
            </a:pPr>
            <a:r>
              <a:rPr lang="zh-CN" altLang="en-US" sz="2800" dirty="0"/>
              <a:t>   </a:t>
            </a:r>
            <a:r>
              <a:rPr lang="en-US" altLang="zh-CN" sz="2800" dirty="0"/>
              <a:t>1</a:t>
            </a:r>
            <a:r>
              <a:rPr lang="zh-CN" altLang="en-US" sz="2800" smtClean="0"/>
              <a:t>、原理图设计流程与</a:t>
            </a:r>
            <a:r>
              <a:rPr lang="en-US" altLang="zh-CN" sz="2800" dirty="0" smtClean="0"/>
              <a:t>PCB</a:t>
            </a:r>
            <a:r>
              <a:rPr lang="zh-CN" altLang="en-US" sz="2800" dirty="0"/>
              <a:t>设计流程及注意事项；</a:t>
            </a:r>
            <a:endParaRPr lang="en-US" altLang="zh-CN" sz="2800" dirty="0"/>
          </a:p>
          <a:p>
            <a:pPr>
              <a:lnSpc>
                <a:spcPct val="130000"/>
              </a:lnSpc>
              <a:buSzPct val="90000"/>
              <a:buFont typeface="Wingdings" panose="05000000000000000000" pitchFamily="2" charset="2"/>
              <a:buNone/>
            </a:pPr>
            <a:r>
              <a:rPr lang="en-US" altLang="zh-CN" sz="2800" dirty="0"/>
              <a:t>   2</a:t>
            </a:r>
            <a:r>
              <a:rPr lang="zh-CN" altLang="en-US" sz="2800" dirty="0" smtClean="0"/>
              <a:t>、设计</a:t>
            </a:r>
            <a:r>
              <a:rPr lang="zh-CN" altLang="en-US" sz="2800" dirty="0"/>
              <a:t>过程中出现的问题及纠正；</a:t>
            </a:r>
            <a:endParaRPr lang="en-US" altLang="zh-CN" sz="2800" dirty="0"/>
          </a:p>
          <a:p>
            <a:pPr>
              <a:lnSpc>
                <a:spcPct val="130000"/>
              </a:lnSpc>
              <a:buSzPct val="90000"/>
              <a:buFont typeface="Wingdings" panose="05000000000000000000" pitchFamily="2" charset="2"/>
              <a:buNone/>
            </a:pPr>
            <a:r>
              <a:rPr lang="en-US" altLang="zh-CN" sz="2800" dirty="0"/>
              <a:t>   3</a:t>
            </a:r>
            <a:r>
              <a:rPr lang="zh-CN" altLang="en-US" sz="2800" dirty="0" smtClean="0"/>
              <a:t>、设计</a:t>
            </a:r>
            <a:r>
              <a:rPr lang="zh-CN" altLang="en-US" sz="2800" dirty="0"/>
              <a:t>完成情况，</a:t>
            </a:r>
            <a:r>
              <a:rPr lang="zh-CN" altLang="en-US" sz="2800" dirty="0">
                <a:solidFill>
                  <a:srgbClr val="FF0000"/>
                </a:solidFill>
              </a:rPr>
              <a:t>含原理图和</a:t>
            </a:r>
            <a:r>
              <a:rPr lang="en-US" altLang="zh-CN" sz="2800" dirty="0">
                <a:solidFill>
                  <a:srgbClr val="FF0000"/>
                </a:solidFill>
              </a:rPr>
              <a:t>PCB</a:t>
            </a:r>
            <a:r>
              <a:rPr lang="zh-CN" altLang="en-US" sz="2800" dirty="0">
                <a:solidFill>
                  <a:srgbClr val="FF0000"/>
                </a:solidFill>
              </a:rPr>
              <a:t>图截图</a:t>
            </a:r>
            <a:r>
              <a:rPr lang="zh-CN" altLang="en-US" sz="2800" dirty="0"/>
              <a:t>。</a:t>
            </a:r>
          </a:p>
          <a:p>
            <a:pPr>
              <a:lnSpc>
                <a:spcPct val="130000"/>
              </a:lnSpc>
              <a:buSzPct val="80000"/>
              <a:buFont typeface="Wingdings" panose="05000000000000000000" pitchFamily="2" charset="2"/>
              <a:buChar char="l"/>
            </a:pPr>
            <a:r>
              <a:rPr lang="zh-CN" altLang="en-US" sz="2800" dirty="0">
                <a:solidFill>
                  <a:schemeClr val="tx2"/>
                </a:solidFill>
              </a:rPr>
              <a:t>讨论题</a:t>
            </a:r>
            <a:endParaRPr lang="en-US" altLang="zh-CN" sz="2800" dirty="0">
              <a:solidFill>
                <a:schemeClr val="tx2"/>
              </a:solidFill>
            </a:endParaRPr>
          </a:p>
          <a:p>
            <a:pPr>
              <a:lnSpc>
                <a:spcPct val="130000"/>
              </a:lnSpc>
              <a:buSzPct val="80000"/>
            </a:pPr>
            <a:r>
              <a:rPr lang="zh-CN" altLang="en-US" sz="2800" dirty="0">
                <a:solidFill>
                  <a:schemeClr val="tx2"/>
                </a:solidFill>
              </a:rPr>
              <a:t>  讲义</a:t>
            </a:r>
            <a:r>
              <a:rPr lang="en-US" altLang="zh-CN" sz="2800" dirty="0">
                <a:solidFill>
                  <a:schemeClr val="tx2"/>
                </a:solidFill>
              </a:rPr>
              <a:t>1-3</a:t>
            </a:r>
            <a:r>
              <a:rPr lang="zh-CN" altLang="en-US" sz="2800" dirty="0">
                <a:solidFill>
                  <a:schemeClr val="tx2"/>
                </a:solidFill>
              </a:rPr>
              <a:t>题。</a:t>
            </a:r>
          </a:p>
          <a:p>
            <a:pPr>
              <a:lnSpc>
                <a:spcPct val="130000"/>
              </a:lnSpc>
              <a:buSzPct val="80000"/>
              <a:buFont typeface="Wingdings" panose="05000000000000000000" pitchFamily="2" charset="2"/>
              <a:buNone/>
            </a:pPr>
            <a:r>
              <a:rPr lang="zh-CN" altLang="en-US" sz="2800" dirty="0"/>
              <a:t>         </a:t>
            </a:r>
          </a:p>
        </p:txBody>
      </p:sp>
      <p:sp>
        <p:nvSpPr>
          <p:cNvPr id="289796" name="AutoShape 4"/>
          <p:cNvSpPr>
            <a:spLocks noChangeArrowheads="1"/>
          </p:cNvSpPr>
          <p:nvPr/>
        </p:nvSpPr>
        <p:spPr bwMode="gray">
          <a:xfrm>
            <a:off x="8220076" y="1196976"/>
            <a:ext cx="1800225" cy="468313"/>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报告要求</a:t>
            </a:r>
          </a:p>
        </p:txBody>
      </p:sp>
      <p:sp>
        <p:nvSpPr>
          <p:cNvPr id="131076" name="Rectangle 2"/>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电装实习报告</a:t>
            </a:r>
          </a:p>
        </p:txBody>
      </p:sp>
    </p:spTree>
    <p:extLst>
      <p:ext uri="{BB962C8B-B14F-4D97-AF65-F5344CB8AC3E}">
        <p14:creationId xmlns:p14="http://schemas.microsoft.com/office/powerpoint/2010/main" val="254714415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ChangeArrowheads="1"/>
          </p:cNvSpPr>
          <p:nvPr/>
        </p:nvSpPr>
        <p:spPr bwMode="gray">
          <a:xfrm>
            <a:off x="1524000" y="1341438"/>
            <a:ext cx="8604250"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nchor="ctr">
            <a:spAutoFit/>
          </a:bodyPr>
          <a:lstStyle>
            <a:lvl1pPr marL="879475" indent="-342900">
              <a:tabLst>
                <a:tab pos="623888" algn="l"/>
              </a:tabLst>
              <a:defRPr sz="2000" b="1">
                <a:solidFill>
                  <a:schemeClr val="tx1"/>
                </a:solidFill>
                <a:latin typeface="宋体" panose="02010600030101010101" pitchFamily="2" charset="-122"/>
                <a:ea typeface="宋体" panose="02010600030101010101" pitchFamily="2" charset="-122"/>
              </a:defRPr>
            </a:lvl1pPr>
            <a:lvl2pPr marL="742950" indent="-285750">
              <a:tabLst>
                <a:tab pos="623888" algn="l"/>
              </a:tabLst>
              <a:defRPr sz="2000" b="1">
                <a:solidFill>
                  <a:schemeClr val="tx1"/>
                </a:solidFill>
                <a:latin typeface="宋体" panose="02010600030101010101" pitchFamily="2" charset="-122"/>
                <a:ea typeface="宋体" panose="02010600030101010101" pitchFamily="2" charset="-122"/>
              </a:defRPr>
            </a:lvl2pPr>
            <a:lvl3pPr marL="1143000" indent="-228600">
              <a:tabLst>
                <a:tab pos="623888" algn="l"/>
              </a:tabLst>
              <a:defRPr sz="2000" b="1">
                <a:solidFill>
                  <a:schemeClr val="tx1"/>
                </a:solidFill>
                <a:latin typeface="宋体" panose="02010600030101010101" pitchFamily="2" charset="-122"/>
                <a:ea typeface="宋体" panose="02010600030101010101" pitchFamily="2" charset="-122"/>
              </a:defRPr>
            </a:lvl3pPr>
            <a:lvl4pPr marL="1600200" indent="-228600">
              <a:tabLst>
                <a:tab pos="623888" algn="l"/>
              </a:tabLst>
              <a:defRPr sz="2000" b="1">
                <a:solidFill>
                  <a:schemeClr val="tx1"/>
                </a:solidFill>
                <a:latin typeface="宋体" panose="02010600030101010101" pitchFamily="2" charset="-122"/>
                <a:ea typeface="宋体" panose="02010600030101010101" pitchFamily="2" charset="-122"/>
              </a:defRPr>
            </a:lvl4pPr>
            <a:lvl5pPr marL="2057400" indent="-228600">
              <a:tabLst>
                <a:tab pos="623888" algn="l"/>
              </a:tabLst>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tabLst>
                <a:tab pos="623888" algn="l"/>
              </a:tabLst>
              <a:defRPr sz="2000" b="1">
                <a:solidFill>
                  <a:schemeClr val="tx1"/>
                </a:solidFill>
                <a:latin typeface="宋体" panose="02010600030101010101" pitchFamily="2" charset="-122"/>
                <a:ea typeface="宋体" panose="02010600030101010101" pitchFamily="2" charset="-122"/>
              </a:defRPr>
            </a:lvl9pPr>
          </a:lstStyle>
          <a:p>
            <a:pPr>
              <a:lnSpc>
                <a:spcPct val="130000"/>
              </a:lnSpc>
              <a:buSzPct val="90000"/>
              <a:buFont typeface="Wingdings" panose="05000000000000000000" pitchFamily="2" charset="2"/>
              <a:buChar char="l"/>
            </a:pPr>
            <a:r>
              <a:rPr lang="zh-CN" altLang="en-US" sz="2800">
                <a:solidFill>
                  <a:schemeClr val="tx2"/>
                </a:solidFill>
              </a:rPr>
              <a:t>结束语</a:t>
            </a:r>
          </a:p>
          <a:p>
            <a:pPr>
              <a:lnSpc>
                <a:spcPct val="130000"/>
              </a:lnSpc>
              <a:buSzPct val="90000"/>
              <a:buFont typeface="Wingdings" panose="05000000000000000000" pitchFamily="2" charset="2"/>
              <a:buNone/>
            </a:pPr>
            <a:r>
              <a:rPr lang="zh-CN" altLang="en-US" sz="2800"/>
              <a:t>     对自己本次电装实习的评价、小结。</a:t>
            </a:r>
          </a:p>
          <a:p>
            <a:pPr>
              <a:lnSpc>
                <a:spcPct val="130000"/>
              </a:lnSpc>
              <a:buSzPct val="90000"/>
              <a:buFont typeface="Wingdings" panose="05000000000000000000" pitchFamily="2" charset="2"/>
              <a:buChar char="l"/>
            </a:pPr>
            <a:r>
              <a:rPr lang="zh-CN" altLang="en-US" sz="2800">
                <a:solidFill>
                  <a:schemeClr val="tx2"/>
                </a:solidFill>
              </a:rPr>
              <a:t>附录</a:t>
            </a:r>
            <a:endParaRPr lang="zh-CN" altLang="en-US" sz="2800"/>
          </a:p>
          <a:p>
            <a:pPr>
              <a:lnSpc>
                <a:spcPct val="130000"/>
              </a:lnSpc>
              <a:buSzPct val="90000"/>
              <a:buFont typeface="Wingdings" panose="05000000000000000000" pitchFamily="2" charset="2"/>
              <a:buNone/>
            </a:pPr>
            <a:r>
              <a:rPr lang="zh-CN" altLang="en-US" sz="2800"/>
              <a:t>    不便列入正文的内容，如实物照片等。</a:t>
            </a:r>
          </a:p>
          <a:p>
            <a:pPr>
              <a:lnSpc>
                <a:spcPct val="130000"/>
              </a:lnSpc>
              <a:buSzPct val="90000"/>
              <a:buFont typeface="Wingdings" panose="05000000000000000000" pitchFamily="2" charset="2"/>
              <a:buChar char="l"/>
            </a:pPr>
            <a:r>
              <a:rPr lang="zh-CN" altLang="en-US" sz="2800">
                <a:solidFill>
                  <a:schemeClr val="tx2"/>
                </a:solidFill>
              </a:rPr>
              <a:t>封底</a:t>
            </a:r>
          </a:p>
          <a:p>
            <a:pPr>
              <a:lnSpc>
                <a:spcPct val="130000"/>
              </a:lnSpc>
              <a:buSzPct val="90000"/>
              <a:buFont typeface="Wingdings" panose="05000000000000000000" pitchFamily="2" charset="2"/>
              <a:buNone/>
            </a:pPr>
            <a:r>
              <a:rPr lang="zh-CN" altLang="en-US" sz="2800"/>
              <a:t>    </a:t>
            </a:r>
            <a:r>
              <a:rPr lang="zh-CN" altLang="en-US" sz="2800">
                <a:solidFill>
                  <a:srgbClr val="FF0000"/>
                </a:solidFill>
              </a:rPr>
              <a:t>有字的一面向里</a:t>
            </a:r>
            <a:r>
              <a:rPr lang="zh-CN" altLang="en-US">
                <a:solidFill>
                  <a:srgbClr val="FF0000"/>
                </a:solidFill>
              </a:rPr>
              <a:t> 。</a:t>
            </a:r>
            <a:endParaRPr lang="zh-CN" altLang="en-US" sz="2800">
              <a:solidFill>
                <a:srgbClr val="FF0000"/>
              </a:solidFill>
            </a:endParaRPr>
          </a:p>
          <a:p>
            <a:pPr>
              <a:lnSpc>
                <a:spcPct val="130000"/>
              </a:lnSpc>
              <a:buSzPct val="90000"/>
              <a:buFont typeface="Wingdings" panose="05000000000000000000" pitchFamily="2" charset="2"/>
              <a:buNone/>
            </a:pPr>
            <a:r>
              <a:rPr lang="zh-CN" altLang="en-US" sz="2800"/>
              <a:t>     </a:t>
            </a:r>
          </a:p>
        </p:txBody>
      </p:sp>
      <p:sp>
        <p:nvSpPr>
          <p:cNvPr id="290820" name="AutoShape 4"/>
          <p:cNvSpPr>
            <a:spLocks noChangeArrowheads="1"/>
          </p:cNvSpPr>
          <p:nvPr/>
        </p:nvSpPr>
        <p:spPr bwMode="gray">
          <a:xfrm>
            <a:off x="8220076" y="1196976"/>
            <a:ext cx="1800225" cy="468313"/>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altLang="zh-CN" sz="2800">
                <a:solidFill>
                  <a:schemeClr val="bg1"/>
                </a:solidFill>
                <a:latin typeface="幼圆" pitchFamily="49" charset="-122"/>
                <a:ea typeface="幼圆" pitchFamily="49" charset="-122"/>
              </a:rPr>
              <a:t> </a:t>
            </a:r>
            <a:r>
              <a:rPr lang="zh-CN" altLang="en-US" sz="2800">
                <a:solidFill>
                  <a:schemeClr val="bg1"/>
                </a:solidFill>
                <a:latin typeface="幼圆" pitchFamily="49" charset="-122"/>
                <a:ea typeface="幼圆" pitchFamily="49" charset="-122"/>
              </a:rPr>
              <a:t>报告要求</a:t>
            </a:r>
          </a:p>
        </p:txBody>
      </p:sp>
      <p:sp>
        <p:nvSpPr>
          <p:cNvPr id="132100" name="Rectangle 2"/>
          <p:cNvSpPr>
            <a:spLocks noChangeArrowheads="1"/>
          </p:cNvSpPr>
          <p:nvPr/>
        </p:nvSpPr>
        <p:spPr bwMode="white">
          <a:xfrm>
            <a:off x="2819400" y="381001"/>
            <a:ext cx="6553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eaLnBrk="1" hangingPunct="1"/>
            <a:r>
              <a:rPr lang="zh-CN" altLang="en-US" sz="3200" b="0">
                <a:solidFill>
                  <a:schemeClr val="bg1"/>
                </a:solidFill>
                <a:latin typeface="Verdana" panose="020B0604030504040204" pitchFamily="34" charset="0"/>
                <a:ea typeface="华文中宋" panose="02010600040101010101" pitchFamily="2" charset="-122"/>
              </a:rPr>
              <a:t>电装实习报告</a:t>
            </a:r>
          </a:p>
        </p:txBody>
      </p:sp>
    </p:spTree>
    <p:extLst>
      <p:ext uri="{BB962C8B-B14F-4D97-AF65-F5344CB8AC3E}">
        <p14:creationId xmlns:p14="http://schemas.microsoft.com/office/powerpoint/2010/main" val="19483469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130</TotalTime>
  <Words>4352</Words>
  <Application>Microsoft Office PowerPoint</Application>
  <PresentationFormat>自定义</PresentationFormat>
  <Paragraphs>1132</Paragraphs>
  <Slides>101</Slides>
  <Notes>0</Notes>
  <HiddenSlides>0</HiddenSlides>
  <MMClips>0</MMClips>
  <ScaleCrop>false</ScaleCrop>
  <HeadingPairs>
    <vt:vector size="4" baseType="variant">
      <vt:variant>
        <vt:lpstr>主题</vt:lpstr>
      </vt:variant>
      <vt:variant>
        <vt:i4>1</vt:i4>
      </vt:variant>
      <vt:variant>
        <vt:lpstr>幻灯片标题</vt:lpstr>
      </vt:variant>
      <vt:variant>
        <vt:i4>101</vt:i4>
      </vt:variant>
    </vt:vector>
  </HeadingPairs>
  <TitlesOfParts>
    <vt:vector size="102" baseType="lpstr">
      <vt:lpstr>波形</vt:lpstr>
      <vt:lpstr>PowerPoint 演示文稿</vt:lpstr>
      <vt:lpstr>PowerPoint 演示文稿</vt:lpstr>
      <vt:lpstr>目  录</vt:lpstr>
      <vt:lpstr>课 程 目 的</vt:lpstr>
      <vt:lpstr>教 学 安 排</vt:lpstr>
      <vt:lpstr>教 学 安 排</vt:lpstr>
      <vt:lpstr>万用表焊接装配流程</vt:lpstr>
      <vt:lpstr>PCB上机流程</vt:lpstr>
      <vt:lpstr>教 学 安 排</vt:lpstr>
      <vt:lpstr>成 绩 评 定</vt:lpstr>
      <vt:lpstr>PowerPoint 演示文稿</vt:lpstr>
      <vt:lpstr>万用表基础知识</vt:lpstr>
      <vt:lpstr>万用表基础知识</vt:lpstr>
      <vt:lpstr>万用表基础知识</vt:lpstr>
      <vt:lpstr>万用表基础知识</vt:lpstr>
      <vt:lpstr>万用表基础知识</vt:lpstr>
      <vt:lpstr>元器件识别与检测</vt:lpstr>
      <vt:lpstr>元器件识别与检测</vt:lpstr>
      <vt:lpstr>元器件识别与检测</vt:lpstr>
      <vt:lpstr>元器件识别与检测</vt:lpstr>
      <vt:lpstr>元器件识别与检测</vt:lpstr>
      <vt:lpstr>元器件识别与检测</vt:lpstr>
      <vt:lpstr>元器件识别与检测</vt:lpstr>
      <vt:lpstr>元器件识别与检测</vt:lpstr>
      <vt:lpstr>元器件识别与检测</vt:lpstr>
      <vt:lpstr>元器件识别与检测</vt:lpstr>
      <vt:lpstr>PowerPoint 演示文稿</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手工焊接技术介绍</vt:lpstr>
      <vt:lpstr>PowerPoint 演示文稿</vt:lpstr>
      <vt:lpstr>PowerPoint 演示文稿</vt:lpstr>
      <vt:lpstr>表面贴装优点</vt:lpstr>
      <vt:lpstr>表面贴装流水线</vt:lpstr>
      <vt:lpstr>锡膏印刷机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Thomas</dc:creator>
  <cp:lastModifiedBy>11</cp:lastModifiedBy>
  <cp:revision>50</cp:revision>
  <dcterms:created xsi:type="dcterms:W3CDTF">2018-02-26T02:12:57Z</dcterms:created>
  <dcterms:modified xsi:type="dcterms:W3CDTF">2018-04-27T10:02:54Z</dcterms:modified>
</cp:coreProperties>
</file>